
<file path=[Content_Types].xml><?xml version="1.0" encoding="utf-8"?>
<Types xmlns="http://schemas.openxmlformats.org/package/2006/content-types">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5"/>
  </p:notesMasterIdLst>
  <p:sldIdLst>
    <p:sldId id="256" r:id="rId2"/>
    <p:sldId id="257" r:id="rId3"/>
    <p:sldId id="258" r:id="rId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14" y="-33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534"/>
            <a:ext cx="9162288" cy="3086303"/>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57" name="Shape 57"/>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algn="ctr">
              <a:buClr>
                <a:schemeClr val="lt2"/>
              </a:buClr>
              <a:defRPr>
                <a:solidFill>
                  <a:schemeClr val="lt2"/>
                </a:solidFill>
              </a:defRPr>
            </a:lvl1pPr>
            <a:lvl2pPr algn="ctr">
              <a:buClr>
                <a:schemeClr val="lt2"/>
              </a:buClr>
              <a:defRPr>
                <a:solidFill>
                  <a:schemeClr val="lt2"/>
                </a:solidFill>
              </a:defRPr>
            </a:lvl2pPr>
            <a:lvl3pPr algn="ctr">
              <a:buClr>
                <a:schemeClr val="lt2"/>
              </a:buClr>
              <a:defRPr>
                <a:solidFill>
                  <a:schemeClr val="lt2"/>
                </a:solidFill>
              </a:defRPr>
            </a:lvl3pPr>
            <a:lvl4pPr algn="ctr">
              <a:buClr>
                <a:schemeClr val="lt2"/>
              </a:buClr>
              <a:defRPr>
                <a:solidFill>
                  <a:schemeClr val="lt2"/>
                </a:solidFill>
              </a:defRPr>
            </a:lvl4pPr>
            <a:lvl5pPr algn="ctr">
              <a:buClr>
                <a:schemeClr val="lt2"/>
              </a:buClr>
              <a:defRPr>
                <a:solidFill>
                  <a:schemeClr val="lt2"/>
                </a:solidFill>
              </a:defRPr>
            </a:lvl5pPr>
            <a:lvl6pPr algn="ctr">
              <a:buClr>
                <a:schemeClr val="lt2"/>
              </a:buClr>
              <a:defRPr>
                <a:solidFill>
                  <a:schemeClr val="lt2"/>
                </a:solidFill>
              </a:defRPr>
            </a:lvl6pPr>
            <a:lvl7pPr algn="ctr">
              <a:buClr>
                <a:schemeClr val="lt2"/>
              </a:buClr>
              <a:defRPr>
                <a:solidFill>
                  <a:schemeClr val="lt2"/>
                </a:solidFill>
              </a:defRPr>
            </a:lvl7pPr>
            <a:lvl8pPr algn="ctr">
              <a:buClr>
                <a:schemeClr val="lt2"/>
              </a:buClr>
              <a:defRPr>
                <a:solidFill>
                  <a:schemeClr val="lt2"/>
                </a:solidFill>
              </a:defRPr>
            </a:lvl8pPr>
            <a:lvl9pPr algn="ctr">
              <a:buClr>
                <a:schemeClr val="lt2"/>
              </a:buClr>
              <a:defRPr>
                <a:solidFill>
                  <a:schemeClr val="lt2"/>
                </a:solidFill>
              </a:defRPr>
            </a:lvl9pPr>
          </a:lstStyle>
          <a:p>
            <a:endParaRPr/>
          </a:p>
        </p:txBody>
      </p:sp>
      <p:sp>
        <p:nvSpPr>
          <p:cNvPr id="58" name="Shape 58"/>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marL="0" indent="152400" algn="ctr">
              <a:spcBef>
                <a:spcPts val="0"/>
              </a:spcBef>
              <a:buSzPct val="100000"/>
              <a:buNone/>
              <a:defRPr sz="2400" i="1"/>
            </a:lvl1pPr>
            <a:lvl2pPr marL="0" indent="152400" algn="ctr">
              <a:spcBef>
                <a:spcPts val="0"/>
              </a:spcBef>
              <a:buNone/>
              <a:defRPr i="1"/>
            </a:lvl2pPr>
            <a:lvl3pPr marL="0" indent="152400" algn="ctr">
              <a:spcBef>
                <a:spcPts val="0"/>
              </a:spcBef>
              <a:buNone/>
              <a:defRPr i="1"/>
            </a:lvl3pPr>
            <a:lvl4pPr marL="0" indent="152400" algn="ctr">
              <a:spcBef>
                <a:spcPts val="0"/>
              </a:spcBef>
              <a:buSzPct val="100000"/>
              <a:buNone/>
              <a:defRPr sz="2400" i="1"/>
            </a:lvl4pPr>
            <a:lvl5pPr marL="0" indent="152400" algn="ctr">
              <a:spcBef>
                <a:spcPts val="0"/>
              </a:spcBef>
              <a:buSzPct val="100000"/>
              <a:buNone/>
              <a:defRPr sz="2400" i="1"/>
            </a:lvl5pPr>
            <a:lvl6pPr marL="0" indent="152400" algn="ctr">
              <a:spcBef>
                <a:spcPts val="0"/>
              </a:spcBef>
              <a:buSzPct val="100000"/>
              <a:buNone/>
              <a:defRPr sz="2400" i="1"/>
            </a:lvl6pPr>
            <a:lvl7pPr marL="0" indent="152400" algn="ctr">
              <a:spcBef>
                <a:spcPts val="0"/>
              </a:spcBef>
              <a:buSzPct val="100000"/>
              <a:buNone/>
              <a:defRPr sz="2400" i="1"/>
            </a:lvl7pPr>
            <a:lvl8pPr marL="0" indent="152400" algn="ctr">
              <a:spcBef>
                <a:spcPts val="0"/>
              </a:spcBef>
              <a:buSzPct val="100000"/>
              <a:buNone/>
              <a:defRPr sz="2400" i="1"/>
            </a:lvl8pPr>
            <a:lvl9pPr marL="0" indent="152400" algn="ctr">
              <a:spcBef>
                <a:spcPts val="0"/>
              </a:spcBef>
              <a:buSzPct val="100000"/>
              <a:buNone/>
              <a:defRPr sz="2400" i="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1" name="Shape 61"/>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4" name="Shape 64"/>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5" name="Shape 65"/>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4082016"/>
            <a:ext cx="9162288" cy="1073168"/>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101" name="Shape 101"/>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indent="152400" algn="ctr">
              <a:spcBef>
                <a:spcPts val="0"/>
              </a:spcBef>
              <a:buClr>
                <a:schemeClr val="lt2"/>
              </a:buClr>
              <a:buSzPct val="100000"/>
              <a:buNone/>
              <a:defRPr sz="2400" i="1">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ln>
              <a:noFill/>
            </a:ln>
          </p:spPr>
          <p:txBody>
            <a:bodyPr lIns="91425" tIns="45700" rIns="91425" bIns="45700" anchor="t" anchorCtr="0">
              <a:noAutofit/>
            </a:bodyPr>
            <a:lstStyle/>
            <a:p>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endParaRPr/>
            </a:p>
          </p:txBody>
        </p:sp>
      </p:grpSp>
      <p:sp>
        <p:nvSpPr>
          <p:cNvPr id="22" name="Shape 22"/>
          <p:cNvSpPr txBox="1">
            <a:spLocks noGrp="1"/>
          </p:cNvSpPr>
          <p:nvPr>
            <p:ph type="title"/>
          </p:nvPr>
        </p:nvSpPr>
        <p:spPr>
          <a:xfrm>
            <a:off x="457200" y="155628"/>
            <a:ext cx="8229600" cy="1044599"/>
          </a:xfrm>
          <a:prstGeom prst="rect">
            <a:avLst/>
          </a:prstGeom>
        </p:spPr>
        <p:txBody>
          <a:bodyPr lIns="91425" tIns="91425" rIns="91425" bIns="91425" anchor="b" anchorCtr="0"/>
          <a:lstStyle>
            <a:lvl1pPr marL="0" indent="304800">
              <a:buClr>
                <a:schemeClr val="dk2"/>
              </a:buClr>
              <a:buSzPct val="100000"/>
              <a:buFont typeface="Georgia"/>
              <a:buNone/>
              <a:defRPr sz="4800">
                <a:solidFill>
                  <a:schemeClr val="dk2"/>
                </a:solidFill>
                <a:latin typeface="Georgia"/>
                <a:ea typeface="Georgia"/>
                <a:cs typeface="Georgia"/>
                <a:sym typeface="Georgia"/>
              </a:defRPr>
            </a:lvl1pPr>
            <a:lvl2pPr marL="0" indent="304800">
              <a:buClr>
                <a:schemeClr val="dk2"/>
              </a:buClr>
              <a:buSzPct val="100000"/>
              <a:buFont typeface="Georgia"/>
              <a:buNone/>
              <a:defRPr sz="4800">
                <a:solidFill>
                  <a:schemeClr val="dk2"/>
                </a:solidFill>
                <a:latin typeface="Georgia"/>
                <a:ea typeface="Georgia"/>
                <a:cs typeface="Georgia"/>
                <a:sym typeface="Georgia"/>
              </a:defRPr>
            </a:lvl2pPr>
            <a:lvl3pPr marL="0" indent="304800">
              <a:buClr>
                <a:schemeClr val="dk2"/>
              </a:buClr>
              <a:buSzPct val="100000"/>
              <a:buFont typeface="Georgia"/>
              <a:buNone/>
              <a:defRPr sz="4800">
                <a:solidFill>
                  <a:schemeClr val="dk2"/>
                </a:solidFill>
                <a:latin typeface="Georgia"/>
                <a:ea typeface="Georgia"/>
                <a:cs typeface="Georgia"/>
                <a:sym typeface="Georgia"/>
              </a:defRPr>
            </a:lvl3pPr>
            <a:lvl4pPr marL="0" indent="304800">
              <a:buClr>
                <a:schemeClr val="dk2"/>
              </a:buClr>
              <a:buSzPct val="100000"/>
              <a:buFont typeface="Georgia"/>
              <a:buNone/>
              <a:defRPr sz="4800">
                <a:solidFill>
                  <a:schemeClr val="dk2"/>
                </a:solidFill>
                <a:latin typeface="Georgia"/>
                <a:ea typeface="Georgia"/>
                <a:cs typeface="Georgia"/>
                <a:sym typeface="Georgia"/>
              </a:defRPr>
            </a:lvl4pPr>
            <a:lvl5pPr marL="0" indent="304800">
              <a:buClr>
                <a:schemeClr val="dk2"/>
              </a:buClr>
              <a:buSzPct val="100000"/>
              <a:buFont typeface="Georgia"/>
              <a:buNone/>
              <a:defRPr sz="4800">
                <a:solidFill>
                  <a:schemeClr val="dk2"/>
                </a:solidFill>
                <a:latin typeface="Georgia"/>
                <a:ea typeface="Georgia"/>
                <a:cs typeface="Georgia"/>
                <a:sym typeface="Georgia"/>
              </a:defRPr>
            </a:lvl5pPr>
            <a:lvl6pPr marL="0" indent="304800">
              <a:buClr>
                <a:schemeClr val="dk2"/>
              </a:buClr>
              <a:buSzPct val="100000"/>
              <a:buFont typeface="Georgia"/>
              <a:buNone/>
              <a:defRPr sz="4800">
                <a:solidFill>
                  <a:schemeClr val="dk2"/>
                </a:solidFill>
                <a:latin typeface="Georgia"/>
                <a:ea typeface="Georgia"/>
                <a:cs typeface="Georgia"/>
                <a:sym typeface="Georgia"/>
              </a:defRPr>
            </a:lvl6pPr>
            <a:lvl7pPr marL="0" indent="304800">
              <a:buClr>
                <a:schemeClr val="dk2"/>
              </a:buClr>
              <a:buSzPct val="100000"/>
              <a:buFont typeface="Georgia"/>
              <a:buNone/>
              <a:defRPr sz="4800">
                <a:solidFill>
                  <a:schemeClr val="dk2"/>
                </a:solidFill>
                <a:latin typeface="Georgia"/>
                <a:ea typeface="Georgia"/>
                <a:cs typeface="Georgia"/>
                <a:sym typeface="Georgia"/>
              </a:defRPr>
            </a:lvl7pPr>
            <a:lvl8pPr marL="0" indent="304800">
              <a:buClr>
                <a:schemeClr val="dk2"/>
              </a:buClr>
              <a:buSzPct val="100000"/>
              <a:buFont typeface="Georgia"/>
              <a:buNone/>
              <a:defRPr sz="4800">
                <a:solidFill>
                  <a:schemeClr val="dk2"/>
                </a:solidFill>
                <a:latin typeface="Georgia"/>
                <a:ea typeface="Georgia"/>
                <a:cs typeface="Georgia"/>
                <a:sym typeface="Georgia"/>
              </a:defRPr>
            </a:lvl8pPr>
            <a:lvl9pPr marL="0" indent="304800">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marL="342900" indent="-152400">
              <a:spcBef>
                <a:spcPts val="600"/>
              </a:spcBef>
              <a:buClr>
                <a:schemeClr val="dk2"/>
              </a:buClr>
              <a:buSzPct val="100000"/>
              <a:buFont typeface="Georgia"/>
              <a:defRPr sz="3000">
                <a:solidFill>
                  <a:schemeClr val="dk2"/>
                </a:solidFill>
                <a:latin typeface="Georgia"/>
                <a:ea typeface="Georgia"/>
                <a:cs typeface="Georgia"/>
                <a:sym typeface="Georgia"/>
              </a:defRPr>
            </a:lvl1pPr>
            <a:lvl2pPr marL="742950" indent="-133350">
              <a:spcBef>
                <a:spcPts val="480"/>
              </a:spcBef>
              <a:buClr>
                <a:schemeClr val="dk2"/>
              </a:buClr>
              <a:buSzPct val="100000"/>
              <a:buFont typeface="Georgia"/>
              <a:defRPr sz="2400">
                <a:solidFill>
                  <a:schemeClr val="dk2"/>
                </a:solidFill>
                <a:latin typeface="Georgia"/>
                <a:ea typeface="Georgia"/>
                <a:cs typeface="Georgia"/>
                <a:sym typeface="Georgia"/>
              </a:defRPr>
            </a:lvl2pPr>
            <a:lvl3pPr marL="1143000" indent="-76200">
              <a:spcBef>
                <a:spcPts val="480"/>
              </a:spcBef>
              <a:buClr>
                <a:schemeClr val="dk2"/>
              </a:buClr>
              <a:buSzPct val="100000"/>
              <a:buFont typeface="Georgia"/>
              <a:defRPr sz="2400">
                <a:solidFill>
                  <a:schemeClr val="dk2"/>
                </a:solidFill>
                <a:latin typeface="Georgia"/>
                <a:ea typeface="Georgia"/>
                <a:cs typeface="Georgia"/>
                <a:sym typeface="Georgia"/>
              </a:defRPr>
            </a:lvl3pPr>
            <a:lvl4pPr marL="1600200" indent="-114300">
              <a:spcBef>
                <a:spcPts val="360"/>
              </a:spcBef>
              <a:buClr>
                <a:schemeClr val="dk2"/>
              </a:buClr>
              <a:buSzPct val="100000"/>
              <a:buFont typeface="Georgia"/>
              <a:defRPr sz="1800">
                <a:solidFill>
                  <a:schemeClr val="dk2"/>
                </a:solidFill>
                <a:latin typeface="Georgia"/>
                <a:ea typeface="Georgia"/>
                <a:cs typeface="Georgia"/>
                <a:sym typeface="Georgia"/>
              </a:defRPr>
            </a:lvl4pPr>
            <a:lvl5pPr marL="2057400" indent="-114300">
              <a:spcBef>
                <a:spcPts val="360"/>
              </a:spcBef>
              <a:buClr>
                <a:schemeClr val="dk2"/>
              </a:buClr>
              <a:buSzPct val="100000"/>
              <a:buFont typeface="Georgia"/>
              <a:defRPr sz="1800">
                <a:solidFill>
                  <a:schemeClr val="dk2"/>
                </a:solidFill>
                <a:latin typeface="Georgia"/>
                <a:ea typeface="Georgia"/>
                <a:cs typeface="Georgia"/>
                <a:sym typeface="Georgia"/>
              </a:defRPr>
            </a:lvl5pPr>
            <a:lvl6pPr marL="2514600" indent="-114300">
              <a:spcBef>
                <a:spcPts val="360"/>
              </a:spcBef>
              <a:buClr>
                <a:schemeClr val="dk2"/>
              </a:buClr>
              <a:buSzPct val="100000"/>
              <a:buFont typeface="Georgia"/>
              <a:defRPr sz="1800">
                <a:solidFill>
                  <a:schemeClr val="dk2"/>
                </a:solidFill>
                <a:latin typeface="Georgia"/>
                <a:ea typeface="Georgia"/>
                <a:cs typeface="Georgia"/>
                <a:sym typeface="Georgia"/>
              </a:defRPr>
            </a:lvl6pPr>
            <a:lvl7pPr marL="2971800" indent="-114300">
              <a:spcBef>
                <a:spcPts val="360"/>
              </a:spcBef>
              <a:buClr>
                <a:schemeClr val="dk2"/>
              </a:buClr>
              <a:buSzPct val="100000"/>
              <a:buFont typeface="Georgia"/>
              <a:defRPr sz="1800">
                <a:solidFill>
                  <a:schemeClr val="dk2"/>
                </a:solidFill>
                <a:latin typeface="Georgia"/>
                <a:ea typeface="Georgia"/>
                <a:cs typeface="Georgia"/>
                <a:sym typeface="Georgia"/>
              </a:defRPr>
            </a:lvl7pPr>
            <a:lvl8pPr marL="3429000" indent="-114300">
              <a:spcBef>
                <a:spcPts val="360"/>
              </a:spcBef>
              <a:buClr>
                <a:schemeClr val="dk2"/>
              </a:buClr>
              <a:buSzPct val="100000"/>
              <a:buFont typeface="Georgia"/>
              <a:defRPr sz="1800">
                <a:solidFill>
                  <a:schemeClr val="dk2"/>
                </a:solidFill>
                <a:latin typeface="Georgia"/>
                <a:ea typeface="Georgia"/>
                <a:cs typeface="Georgia"/>
                <a:sym typeface="Georgia"/>
              </a:defRPr>
            </a:lvl8pPr>
            <a:lvl9pPr marL="3886200" indent="-114300">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1739635"/>
            <a:ext cx="7772400" cy="1238099"/>
          </a:xfrm>
          <a:prstGeom prst="rect">
            <a:avLst/>
          </a:prstGeom>
        </p:spPr>
        <p:txBody>
          <a:bodyPr lIns="91425" tIns="91425" rIns="91425" bIns="91425" anchor="b" anchorCtr="0">
            <a:noAutofit/>
          </a:bodyPr>
          <a:lstStyle/>
          <a:p>
            <a:pPr>
              <a:buNone/>
            </a:pPr>
            <a:r>
              <a:rPr lang="en" dirty="0"/>
              <a:t>Brain Flexor: Detail </a:t>
            </a:r>
            <a:r>
              <a:rPr lang="en" dirty="0" smtClean="0"/>
              <a:t>#2</a:t>
            </a:r>
            <a:endParaRPr lang="en" dirty="0"/>
          </a:p>
        </p:txBody>
      </p:sp>
      <p:sp>
        <p:nvSpPr>
          <p:cNvPr id="105" name="Shape 105"/>
          <p:cNvSpPr txBox="1">
            <a:spLocks noGrp="1"/>
          </p:cNvSpPr>
          <p:nvPr>
            <p:ph type="subTitle" idx="1"/>
          </p:nvPr>
        </p:nvSpPr>
        <p:spPr>
          <a:xfrm>
            <a:off x="685800" y="3086100"/>
            <a:ext cx="7772400" cy="661500"/>
          </a:xfrm>
          <a:prstGeom prst="rect">
            <a:avLst/>
          </a:prstGeom>
        </p:spPr>
        <p:txBody>
          <a:bodyPr lIns="91425" tIns="91425" rIns="91425" bIns="91425" anchor="t" anchorCtr="0">
            <a:noAutofit/>
          </a:bodyPr>
          <a:lstStyle/>
          <a:p>
            <a:r>
              <a:rPr lang="en-US" b="1" smtClean="0"/>
              <a:t>Today’s Learning Target:</a:t>
            </a:r>
            <a:r>
              <a:rPr lang="en-US" smtClean="0"/>
              <a:t>  I can use well-chosen and relevant facts, definitions, details, and quotations, or other examples to develop the topic.</a:t>
            </a:r>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155629"/>
            <a:ext cx="8229600" cy="815921"/>
          </a:xfrm>
          <a:prstGeom prst="rect">
            <a:avLst/>
          </a:prstGeom>
        </p:spPr>
        <p:txBody>
          <a:bodyPr lIns="91425" tIns="91425" rIns="91425" bIns="91425" anchor="b" anchorCtr="0">
            <a:noAutofit/>
          </a:bodyPr>
          <a:lstStyle/>
          <a:p>
            <a:pPr>
              <a:buNone/>
            </a:pPr>
            <a:r>
              <a:rPr lang="en" dirty="0"/>
              <a:t>BF: Details </a:t>
            </a:r>
            <a:r>
              <a:rPr lang="en" dirty="0" smtClean="0"/>
              <a:t>#2</a:t>
            </a:r>
            <a:endParaRPr lang="en" dirty="0"/>
          </a:p>
        </p:txBody>
      </p:sp>
      <p:sp>
        <p:nvSpPr>
          <p:cNvPr id="111" name="Shape 111"/>
          <p:cNvSpPr txBox="1">
            <a:spLocks noGrp="1"/>
          </p:cNvSpPr>
          <p:nvPr>
            <p:ph type="body" idx="1"/>
          </p:nvPr>
        </p:nvSpPr>
        <p:spPr>
          <a:xfrm>
            <a:off x="457200" y="895350"/>
            <a:ext cx="4041600" cy="4030330"/>
          </a:xfrm>
          <a:prstGeom prst="rect">
            <a:avLst/>
          </a:prstGeom>
        </p:spPr>
        <p:txBody>
          <a:bodyPr lIns="91425" tIns="91425" rIns="91425" bIns="91425" anchor="t" anchorCtr="0">
            <a:noAutofit/>
          </a:bodyPr>
          <a:lstStyle/>
          <a:p>
            <a:pPr lvl="0" rtl="0">
              <a:buNone/>
            </a:pPr>
            <a:r>
              <a:rPr lang="en" sz="1800" dirty="0" smtClean="0"/>
              <a:t>“</a:t>
            </a:r>
            <a:r>
              <a:rPr lang="en" sz="1600" dirty="0" smtClean="0"/>
              <a:t>My grandfather took me to the back of his house, to a room that my mother said was private, that she had yanked me away from when I once had tried to look.  It had a bead curtain at the door and we passed through it and the beads rustled like tall grass.  The room was dim, lit by candles, and it smelled of incense, and my grandfather stood me before a little shrine with flowers and a smoking incense bowl and two brass candle sticks and between them a photo of a man in a Chinese mandarin hat.”</a:t>
            </a:r>
            <a:endParaRPr lang="en" sz="1600" dirty="0"/>
          </a:p>
          <a:p>
            <a:pPr>
              <a:buNone/>
            </a:pPr>
            <a:r>
              <a:rPr lang="en" sz="1800" dirty="0"/>
              <a:t>- </a:t>
            </a:r>
            <a:r>
              <a:rPr lang="en" sz="1400" dirty="0" smtClean="0"/>
              <a:t>Robert Olen Butler, “Mr. Green,” </a:t>
            </a:r>
            <a:r>
              <a:rPr lang="en" sz="1400" i="1" dirty="0" smtClean="0"/>
              <a:t>A Good Scent from a Strange Mountain </a:t>
            </a:r>
            <a:r>
              <a:rPr lang="en" sz="1200" dirty="0" smtClean="0"/>
              <a:t>(Voice p. 42)</a:t>
            </a:r>
            <a:endParaRPr lang="en" sz="1200" dirty="0"/>
          </a:p>
        </p:txBody>
      </p:sp>
      <p:sp>
        <p:nvSpPr>
          <p:cNvPr id="112" name="Shape 112"/>
          <p:cNvSpPr/>
          <p:nvPr/>
        </p:nvSpPr>
        <p:spPr>
          <a:xfrm>
            <a:off x="7263925" y="133350"/>
            <a:ext cx="1880075" cy="1044600"/>
          </a:xfrm>
          <a:prstGeom prst="rect">
            <a:avLst/>
          </a:prstGeom>
          <a:blipFill>
            <a:blip r:embed="rId3"/>
            <a:stretch>
              <a:fillRect/>
            </a:stretch>
          </a:blipFill>
          <a:ln>
            <a:noFill/>
          </a:ln>
        </p:spPr>
      </p:sp>
      <p:sp>
        <p:nvSpPr>
          <p:cNvPr id="113" name="Shape 113"/>
          <p:cNvSpPr txBox="1">
            <a:spLocks noGrp="1"/>
          </p:cNvSpPr>
          <p:nvPr>
            <p:ph type="body" idx="2"/>
          </p:nvPr>
        </p:nvSpPr>
        <p:spPr>
          <a:xfrm>
            <a:off x="4313075" y="1047750"/>
            <a:ext cx="4716899" cy="3878100"/>
          </a:xfrm>
          <a:prstGeom prst="rect">
            <a:avLst/>
          </a:prstGeom>
        </p:spPr>
        <p:txBody>
          <a:bodyPr lIns="91425" tIns="91425" rIns="91425" bIns="91425" anchor="t" anchorCtr="0">
            <a:noAutofit/>
          </a:bodyPr>
          <a:lstStyle/>
          <a:p>
            <a:pPr marL="457200" lvl="0" indent="-342900" rtl="0">
              <a:buClr>
                <a:schemeClr val="dk2"/>
              </a:buClr>
              <a:buSzPct val="100000"/>
              <a:buFont typeface="Georgia"/>
              <a:buAutoNum type="arabicPeriod"/>
            </a:pPr>
            <a:r>
              <a:rPr lang="en" sz="1600" dirty="0" smtClean="0"/>
              <a:t>The first sentence states that the room is private.  The author </a:t>
            </a:r>
            <a:r>
              <a:rPr lang="en" sz="1600" smtClean="0"/>
              <a:t>then uses </a:t>
            </a:r>
            <a:r>
              <a:rPr lang="en" sz="1600" dirty="0" smtClean="0"/>
              <a:t>specific details to illustrate the privacy.  How does this detail define and focus the privacy of the room ?</a:t>
            </a:r>
            <a:endParaRPr lang="en" sz="1600" dirty="0"/>
          </a:p>
          <a:p>
            <a:pPr marL="457200" lvl="0" indent="-342900" rtl="0">
              <a:buClr>
                <a:schemeClr val="dk2"/>
              </a:buClr>
              <a:buSzPct val="100000"/>
              <a:buFont typeface="Georgia"/>
              <a:buAutoNum type="arabicPeriod"/>
            </a:pPr>
            <a:r>
              <a:rPr lang="en" sz="1600" dirty="0" smtClean="0"/>
              <a:t>Most of the passage is filled with detail describing the room.  Which detail do you think adds the most impact to the passage? Why?</a:t>
            </a:r>
            <a:endParaRPr lang="en" sz="1600" dirty="0"/>
          </a:p>
          <a:p>
            <a:pPr marL="457200" lvl="0" indent="-342900">
              <a:buClr>
                <a:schemeClr val="dk2"/>
              </a:buClr>
              <a:buSzPct val="100000"/>
              <a:buFont typeface="Georgia"/>
              <a:buAutoNum type="arabicPeriod"/>
            </a:pPr>
            <a:r>
              <a:rPr lang="en" sz="1600" dirty="0"/>
              <a:t>Apply: </a:t>
            </a:r>
            <a:r>
              <a:rPr lang="en" sz="1600" dirty="0" smtClean="0"/>
              <a:t>Write a sentence in which you use an action to characterize the state of loneliness.  Use the first sentence of this passage as a model.  Then flesh-out the paragraph with more specific details for effect. </a:t>
            </a:r>
            <a:endParaRPr lang="en" sz="1600" dirty="0"/>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629"/>
            <a:ext cx="8229600" cy="587322"/>
          </a:xfrm>
        </p:spPr>
        <p:txBody>
          <a:bodyPr/>
          <a:lstStyle/>
          <a:p>
            <a:pPr algn="ctr"/>
            <a:r>
              <a:rPr lang="en-US" sz="2800" b="1" dirty="0" smtClean="0"/>
              <a:t>Quick Write</a:t>
            </a:r>
            <a:endParaRPr lang="en-US" sz="2800" b="1" dirty="0"/>
          </a:p>
        </p:txBody>
      </p:sp>
      <p:sp>
        <p:nvSpPr>
          <p:cNvPr id="6" name="Text Placeholder 5"/>
          <p:cNvSpPr>
            <a:spLocks noGrp="1"/>
          </p:cNvSpPr>
          <p:nvPr>
            <p:ph type="body" idx="1"/>
          </p:nvPr>
        </p:nvSpPr>
        <p:spPr>
          <a:xfrm>
            <a:off x="457200" y="819150"/>
            <a:ext cx="8229600" cy="4106530"/>
          </a:xfrm>
        </p:spPr>
        <p:txBody>
          <a:bodyPr/>
          <a:lstStyle/>
          <a:p>
            <a:r>
              <a:rPr lang="en-US" sz="1600" b="1" dirty="0" smtClean="0">
                <a:latin typeface="Arial" pitchFamily="34" charset="0"/>
                <a:cs typeface="Arial" pitchFamily="34" charset="0"/>
              </a:rPr>
              <a:t>Solitude </a:t>
            </a:r>
            <a:r>
              <a:rPr lang="en-US" sz="1600" b="1" dirty="0" smtClean="0">
                <a:latin typeface="Arial" pitchFamily="34" charset="0"/>
                <a:cs typeface="Arial" pitchFamily="34" charset="0"/>
              </a:rPr>
              <a:t>or Loneliness</a:t>
            </a:r>
          </a:p>
          <a:p>
            <a:r>
              <a:rPr lang="en-US" sz="1600" dirty="0" smtClean="0">
                <a:latin typeface="Arial" pitchFamily="34" charset="0"/>
                <a:cs typeface="Arial" pitchFamily="34" charset="0"/>
              </a:rPr>
              <a:t>I know people who can stay alone in their home for weeks on end, and I know people who get antsy and depressed if they have to spend one day alone. How do you feel about being alone</a:t>
            </a:r>
            <a:r>
              <a:rPr lang="en-US" sz="1600" dirty="0" smtClean="0">
                <a:latin typeface="Arial" pitchFamily="34" charset="0"/>
                <a:cs typeface="Arial" pitchFamily="34" charset="0"/>
              </a:rPr>
              <a:t>?</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Would you remain alone by choice? Do you feel lonely or do you welcome the solitude? Are you bored, restless or do you find comfort in the silence and in your thoughts? What would your day be like? Do you skip a meal because you don't want to eat alone, or call a friend or find social contact on the internet? What do you do? How much time do you spend in your own company? How much of it is by choice?</a:t>
            </a:r>
          </a:p>
          <a:p>
            <a:endParaRPr lang="en-US" sz="1600" dirty="0" smtClean="0">
              <a:latin typeface="Arial" pitchFamily="34" charset="0"/>
              <a:cs typeface="Arial" pitchFamily="34" charset="0"/>
            </a:endParaRPr>
          </a:p>
          <a:p>
            <a:r>
              <a:rPr lang="en-US" sz="1600" dirty="0" smtClean="0">
                <a:latin typeface="Arial" pitchFamily="34" charset="0"/>
                <a:cs typeface="Arial" pitchFamily="34" charset="0"/>
              </a:rPr>
              <a:t>Ponder over this today. When we rely on other people for company, entertainment, happiness, we are giving them the control of making us happy. When we can find happiness and peace within ourselves, we are in control. Who has the reigns of your happiness?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437</Words>
  <Application>Microsoft Office PowerPoint</Application>
  <PresentationFormat>On-screen Show (16:9)</PresentationFormat>
  <Paragraphs>15</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sketched</vt:lpstr>
      <vt:lpstr>Brain Flexor: Detail #2</vt:lpstr>
      <vt:lpstr>BF: Details #2</vt:lpstr>
      <vt:lpstr>Quick Write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Flexor: Detail #1</dc:title>
  <dc:creator>Theresa Bowman</dc:creator>
  <cp:lastModifiedBy>tbowman</cp:lastModifiedBy>
  <cp:revision>12</cp:revision>
  <dcterms:modified xsi:type="dcterms:W3CDTF">2013-10-22T15:42:10Z</dcterms:modified>
</cp:coreProperties>
</file>