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2" r:id="rId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74"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rot="10800000" flipH="1">
            <a:off x="0" y="3093234"/>
            <a:ext cx="8458200" cy="712499"/>
          </a:xfrm>
          <a:prstGeom prst="rect">
            <a:avLst/>
          </a:prstGeom>
          <a:solidFill>
            <a:schemeClr val="dk2"/>
          </a:solidFill>
          <a:ln>
            <a:noFill/>
          </a:ln>
        </p:spPr>
        <p:txBody>
          <a:bodyPr lIns="91425" tIns="45700" rIns="91425" bIns="45700" anchor="ctr" anchorCtr="0">
            <a:noAutofit/>
          </a:bodyPr>
          <a:lstStyle/>
          <a:p>
            <a:endParaRPr/>
          </a:p>
        </p:txBody>
      </p:sp>
      <p:sp>
        <p:nvSpPr>
          <p:cNvPr id="9" name="Shape 9"/>
          <p:cNvSpPr txBox="1">
            <a:spLocks noGrp="1"/>
          </p:cNvSpPr>
          <p:nvPr>
            <p:ph type="ctrTitle"/>
          </p:nvPr>
        </p:nvSpPr>
        <p:spPr>
          <a:xfrm>
            <a:off x="685800" y="1300757"/>
            <a:ext cx="7772400" cy="1684199"/>
          </a:xfrm>
          <a:prstGeom prst="rect">
            <a:avLst/>
          </a:prstGeom>
        </p:spPr>
        <p:txBody>
          <a:bodyPr lIns="91425" tIns="91425" rIns="91425" bIns="91425" anchor="b" anchorCtr="0"/>
          <a:lstStyle>
            <a:lvl1pPr indent="457200">
              <a:buClr>
                <a:schemeClr val="dk2"/>
              </a:buClr>
              <a:buSzPct val="100000"/>
              <a:defRPr sz="7200">
                <a:solidFill>
                  <a:schemeClr val="dk2"/>
                </a:solidFill>
              </a:defRPr>
            </a:lvl1pPr>
            <a:lvl2pPr indent="457200">
              <a:buClr>
                <a:schemeClr val="dk2"/>
              </a:buClr>
              <a:buSzPct val="100000"/>
              <a:defRPr sz="7200">
                <a:solidFill>
                  <a:schemeClr val="dk2"/>
                </a:solidFill>
              </a:defRPr>
            </a:lvl2pPr>
            <a:lvl3pPr indent="457200">
              <a:buClr>
                <a:schemeClr val="dk2"/>
              </a:buClr>
              <a:buSzPct val="100000"/>
              <a:defRPr sz="7200">
                <a:solidFill>
                  <a:schemeClr val="dk2"/>
                </a:solidFill>
              </a:defRPr>
            </a:lvl3pPr>
            <a:lvl4pPr indent="457200">
              <a:buClr>
                <a:schemeClr val="dk2"/>
              </a:buClr>
              <a:buSzPct val="100000"/>
              <a:defRPr sz="7200">
                <a:solidFill>
                  <a:schemeClr val="dk2"/>
                </a:solidFill>
              </a:defRPr>
            </a:lvl4pPr>
            <a:lvl5pPr indent="457200">
              <a:buClr>
                <a:schemeClr val="dk2"/>
              </a:buClr>
              <a:buSzPct val="100000"/>
              <a:defRPr sz="7200">
                <a:solidFill>
                  <a:schemeClr val="dk2"/>
                </a:solidFill>
              </a:defRPr>
            </a:lvl5pPr>
            <a:lvl6pPr indent="457200">
              <a:buClr>
                <a:schemeClr val="dk2"/>
              </a:buClr>
              <a:buSzPct val="100000"/>
              <a:defRPr sz="7200">
                <a:solidFill>
                  <a:schemeClr val="dk2"/>
                </a:solidFill>
              </a:defRPr>
            </a:lvl6pPr>
            <a:lvl7pPr indent="457200">
              <a:buClr>
                <a:schemeClr val="dk2"/>
              </a:buClr>
              <a:buSzPct val="100000"/>
              <a:defRPr sz="7200">
                <a:solidFill>
                  <a:schemeClr val="dk2"/>
                </a:solidFill>
              </a:defRPr>
            </a:lvl7pPr>
            <a:lvl8pPr indent="457200">
              <a:buClr>
                <a:schemeClr val="dk2"/>
              </a:buClr>
              <a:buSzPct val="100000"/>
              <a:defRPr sz="7200">
                <a:solidFill>
                  <a:schemeClr val="dk2"/>
                </a:solidFill>
              </a:defRPr>
            </a:lvl8pPr>
            <a:lvl9pPr indent="457200">
              <a:buClr>
                <a:schemeClr val="dk2"/>
              </a:buClr>
              <a:buSzPct val="100000"/>
              <a:defRPr sz="7200">
                <a:solidFill>
                  <a:schemeClr val="dk2"/>
                </a:solidFill>
              </a:defRPr>
            </a:lvl9pPr>
          </a:lstStyle>
          <a:p>
            <a:endParaRPr/>
          </a:p>
        </p:txBody>
      </p:sp>
      <p:sp>
        <p:nvSpPr>
          <p:cNvPr id="10" name="Shape 10"/>
          <p:cNvSpPr txBox="1">
            <a:spLocks noGrp="1"/>
          </p:cNvSpPr>
          <p:nvPr>
            <p:ph type="subTitle" idx="1"/>
          </p:nvPr>
        </p:nvSpPr>
        <p:spPr>
          <a:xfrm>
            <a:off x="685800" y="3093357"/>
            <a:ext cx="7772400" cy="712499"/>
          </a:xfrm>
          <a:prstGeom prst="rect">
            <a:avLst/>
          </a:prstGeom>
        </p:spPr>
        <p:txBody>
          <a:bodyPr lIns="91425" tIns="91425" rIns="91425" bIns="91425" anchor="ctr" anchorCtr="0"/>
          <a:lstStyle>
            <a:lvl1pPr marL="0">
              <a:spcBef>
                <a:spcPts val="0"/>
              </a:spcBef>
              <a:buClr>
                <a:schemeClr val="lt2"/>
              </a:buClr>
              <a:buNone/>
              <a:defRPr b="1">
                <a:solidFill>
                  <a:schemeClr val="lt2"/>
                </a:solidFill>
              </a:defRPr>
            </a:lvl1pPr>
            <a:lvl2pPr marL="0" indent="190500">
              <a:spcBef>
                <a:spcPts val="0"/>
              </a:spcBef>
              <a:buClr>
                <a:schemeClr val="lt2"/>
              </a:buClr>
              <a:buSzPct val="100000"/>
              <a:buNone/>
              <a:defRPr sz="3000" b="1">
                <a:solidFill>
                  <a:schemeClr val="lt2"/>
                </a:solidFill>
              </a:defRPr>
            </a:lvl2pPr>
            <a:lvl3pPr marL="0" indent="190500">
              <a:spcBef>
                <a:spcPts val="0"/>
              </a:spcBef>
              <a:buClr>
                <a:schemeClr val="lt2"/>
              </a:buClr>
              <a:buSzPct val="100000"/>
              <a:buNone/>
              <a:defRPr sz="3000" b="1">
                <a:solidFill>
                  <a:schemeClr val="lt2"/>
                </a:solidFill>
              </a:defRPr>
            </a:lvl3pPr>
            <a:lvl4pPr marL="0" indent="190500">
              <a:spcBef>
                <a:spcPts val="0"/>
              </a:spcBef>
              <a:buClr>
                <a:schemeClr val="lt2"/>
              </a:buClr>
              <a:buSzPct val="100000"/>
              <a:buNone/>
              <a:defRPr sz="3000" b="1">
                <a:solidFill>
                  <a:schemeClr val="lt2"/>
                </a:solidFill>
              </a:defRPr>
            </a:lvl4pPr>
            <a:lvl5pPr marL="0" indent="190500">
              <a:spcBef>
                <a:spcPts val="0"/>
              </a:spcBef>
              <a:buClr>
                <a:schemeClr val="lt2"/>
              </a:buClr>
              <a:buSzPct val="100000"/>
              <a:buNone/>
              <a:defRPr sz="3000" b="1">
                <a:solidFill>
                  <a:schemeClr val="lt2"/>
                </a:solidFill>
              </a:defRPr>
            </a:lvl5pPr>
            <a:lvl6pPr marL="0" indent="190500">
              <a:spcBef>
                <a:spcPts val="0"/>
              </a:spcBef>
              <a:buClr>
                <a:schemeClr val="lt2"/>
              </a:buClr>
              <a:buSzPct val="100000"/>
              <a:buNone/>
              <a:defRPr sz="3000" b="1">
                <a:solidFill>
                  <a:schemeClr val="lt2"/>
                </a:solidFill>
              </a:defRPr>
            </a:lvl6pPr>
            <a:lvl7pPr marL="0" indent="190500">
              <a:spcBef>
                <a:spcPts val="0"/>
              </a:spcBef>
              <a:buClr>
                <a:schemeClr val="lt2"/>
              </a:buClr>
              <a:buSzPct val="100000"/>
              <a:buNone/>
              <a:defRPr sz="3000" b="1">
                <a:solidFill>
                  <a:schemeClr val="lt2"/>
                </a:solidFill>
              </a:defRPr>
            </a:lvl7pPr>
            <a:lvl8pPr marL="0" indent="190500">
              <a:spcBef>
                <a:spcPts val="0"/>
              </a:spcBef>
              <a:buClr>
                <a:schemeClr val="lt2"/>
              </a:buClr>
              <a:buSzPct val="100000"/>
              <a:buNone/>
              <a:defRPr sz="3000" b="1">
                <a:solidFill>
                  <a:schemeClr val="lt2"/>
                </a:solidFill>
              </a:defRPr>
            </a:lvl8pPr>
            <a:lvl9pPr marL="0" indent="190500">
              <a:spcBef>
                <a:spcPts val="0"/>
              </a:spcBef>
              <a:buClr>
                <a:schemeClr val="lt2"/>
              </a:buClr>
              <a:buSzPct val="100000"/>
              <a:buNone/>
              <a:defRPr sz="3000" b="1">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2" name="Shape 12"/>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endParaRPr/>
          </a:p>
        </p:txBody>
      </p:sp>
      <p:sp>
        <p:nvSpPr>
          <p:cNvPr id="13" name="Shape 13"/>
          <p:cNvSpPr txBox="1">
            <a:spLocks noGrp="1"/>
          </p:cNvSpPr>
          <p:nvPr>
            <p:ph type="title"/>
          </p:nvPr>
        </p:nvSpPr>
        <p:spPr>
          <a:xfrm>
            <a:off x="457200" y="205977"/>
            <a:ext cx="8229600" cy="1141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4" name="Shape 14"/>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5"/>
        <p:cNvGrpSpPr/>
        <p:nvPr/>
      </p:nvGrpSpPr>
      <p:grpSpPr>
        <a:xfrm>
          <a:off x="0" y="0"/>
          <a:ext cx="0" cy="0"/>
          <a:chOff x="0" y="0"/>
          <a:chExt cx="0" cy="0"/>
        </a:xfrm>
      </p:grpSpPr>
      <p:sp>
        <p:nvSpPr>
          <p:cNvPr id="16" name="Shape 16"/>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endParaRPr/>
          </a:p>
        </p:txBody>
      </p:sp>
      <p:sp>
        <p:nvSpPr>
          <p:cNvPr id="17" name="Shape 17"/>
          <p:cNvSpPr txBox="1">
            <a:spLocks noGrp="1"/>
          </p:cNvSpPr>
          <p:nvPr>
            <p:ph type="title"/>
          </p:nvPr>
        </p:nvSpPr>
        <p:spPr>
          <a:xfrm>
            <a:off x="457200" y="205977"/>
            <a:ext cx="8229600" cy="1141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8" name="Shape 18"/>
          <p:cNvSpPr txBox="1">
            <a:spLocks noGrp="1"/>
          </p:cNvSpPr>
          <p:nvPr>
            <p:ph type="body" idx="1"/>
          </p:nvPr>
        </p:nvSpPr>
        <p:spPr>
          <a:xfrm>
            <a:off x="457200" y="1460499"/>
            <a:ext cx="4030200" cy="34652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9" name="Shape 19"/>
          <p:cNvSpPr txBox="1">
            <a:spLocks noGrp="1"/>
          </p:cNvSpPr>
          <p:nvPr>
            <p:ph type="body" idx="2"/>
          </p:nvPr>
        </p:nvSpPr>
        <p:spPr>
          <a:xfrm>
            <a:off x="4656667" y="1461908"/>
            <a:ext cx="4030200" cy="34652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0"/>
        <p:cNvGrpSpPr/>
        <p:nvPr/>
      </p:nvGrpSpPr>
      <p:grpSpPr>
        <a:xfrm>
          <a:off x="0" y="0"/>
          <a:ext cx="0" cy="0"/>
          <a:chOff x="0" y="0"/>
          <a:chExt cx="0" cy="0"/>
        </a:xfrm>
      </p:grpSpPr>
      <p:sp>
        <p:nvSpPr>
          <p:cNvPr id="21" name="Shape 21"/>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endParaRPr/>
          </a:p>
        </p:txBody>
      </p:sp>
      <p:sp>
        <p:nvSpPr>
          <p:cNvPr id="22" name="Shape 22"/>
          <p:cNvSpPr txBox="1">
            <a:spLocks noGrp="1"/>
          </p:cNvSpPr>
          <p:nvPr>
            <p:ph type="title"/>
          </p:nvPr>
        </p:nvSpPr>
        <p:spPr>
          <a:xfrm>
            <a:off x="457200" y="205977"/>
            <a:ext cx="8229600" cy="1141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3"/>
        <p:cNvGrpSpPr/>
        <p:nvPr/>
      </p:nvGrpSpPr>
      <p:grpSpPr>
        <a:xfrm>
          <a:off x="0" y="0"/>
          <a:ext cx="0" cy="0"/>
          <a:chOff x="0" y="0"/>
          <a:chExt cx="0" cy="0"/>
        </a:xfrm>
      </p:grpSpPr>
      <p:sp>
        <p:nvSpPr>
          <p:cNvPr id="24" name="Shape 24"/>
          <p:cNvSpPr/>
          <p:nvPr/>
        </p:nvSpPr>
        <p:spPr>
          <a:xfrm>
            <a:off x="0" y="4406309"/>
            <a:ext cx="8686800" cy="519599"/>
          </a:xfrm>
          <a:prstGeom prst="rect">
            <a:avLst/>
          </a:prstGeom>
          <a:solidFill>
            <a:schemeClr val="dk2"/>
          </a:solidFill>
          <a:ln>
            <a:noFill/>
          </a:ln>
        </p:spPr>
        <p:txBody>
          <a:bodyPr lIns="91425" tIns="45700" rIns="91425" bIns="45700" anchor="ctr" anchorCtr="0">
            <a:noAutofit/>
          </a:bodyPr>
          <a:lstStyle/>
          <a:p>
            <a:endParaRPr/>
          </a:p>
        </p:txBody>
      </p:sp>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ctr" anchorCtr="0"/>
          <a:lstStyle>
            <a:lvl1pPr indent="152400">
              <a:spcBef>
                <a:spcPts val="0"/>
              </a:spcBef>
              <a:buClr>
                <a:schemeClr val="lt1"/>
              </a:buClr>
              <a:buSzPct val="100000"/>
              <a:buNone/>
              <a:defRPr sz="2400" b="1">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Landscape with Caption">
    <p:spTree>
      <p:nvGrpSpPr>
        <p:cNvPr id="1" name=""/>
        <p:cNvGrpSpPr/>
        <p:nvPr/>
      </p:nvGrpSpPr>
      <p:grpSpPr>
        <a:xfrm>
          <a:off x="0" y="0"/>
          <a:ext cx="0" cy="0"/>
          <a:chOff x="0" y="0"/>
          <a:chExt cx="0" cy="0"/>
        </a:xfrm>
      </p:grpSpPr>
      <p:sp>
        <p:nvSpPr>
          <p:cNvPr id="16" name="Picture Placeholder 15"/>
          <p:cNvSpPr>
            <a:spLocks noGrp="1" noChangeAspect="1"/>
          </p:cNvSpPr>
          <p:nvPr>
            <p:ph type="pic" sz="quarter" idx="10"/>
          </p:nvPr>
        </p:nvSpPr>
        <p:spPr>
          <a:xfrm>
            <a:off x="533400" y="163793"/>
            <a:ext cx="7467600" cy="4200525"/>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0" indent="0" algn="ctr" rtl="0" latinLnBrk="0">
              <a:spcBef>
                <a:spcPct val="20000"/>
              </a:spcBef>
              <a:defRPr lang="en-US" sz="2000" smtClean="0">
                <a:solidFill>
                  <a:schemeClr val="tx2"/>
                </a:solidFill>
                <a:latin typeface="+mn-lt"/>
                <a:ea typeface="+mn-ea"/>
                <a:cs typeface="+mn-cs"/>
              </a:defRPr>
            </a:lvl1pPr>
            <a:extLst/>
          </a:lstStyle>
          <a:p>
            <a:pPr marL="342900" indent="-342900" algn="ctr" rtl="0" latinLnBrk="0">
              <a:spcBef>
                <a:spcPct val="20000"/>
              </a:spcBef>
              <a:buFontTx/>
              <a:buNone/>
            </a:pPr>
            <a:r>
              <a:rPr lang="en-US" sz="2000" smtClean="0">
                <a:solidFill>
                  <a:schemeClr val="tx2"/>
                </a:solidFill>
                <a:latin typeface="+mn-lt"/>
                <a:ea typeface="+mn-ea"/>
                <a:cs typeface="+mn-cs"/>
              </a:rPr>
              <a:t>Click icon to add picture</a:t>
            </a:r>
            <a:endParaRPr lang="en-US" dirty="0"/>
          </a:p>
        </p:txBody>
      </p:sp>
      <p:sp>
        <p:nvSpPr>
          <p:cNvPr id="19" name="Text Placeholder 18"/>
          <p:cNvSpPr>
            <a:spLocks noGrp="1"/>
          </p:cNvSpPr>
          <p:nvPr>
            <p:ph type="body" sz="quarter" idx="11" hasCustomPrompt="1"/>
          </p:nvPr>
        </p:nvSpPr>
        <p:spPr>
          <a:xfrm>
            <a:off x="533400" y="4457700"/>
            <a:ext cx="7467600" cy="571500"/>
          </a:xfrm>
        </p:spPr>
        <p:txBody>
          <a:bodyPr anchor="t" anchorCtr="0"/>
          <a:lstStyle>
            <a:lvl1pPr marL="0" marR="0" indent="0" algn="r">
              <a:buFontTx/>
              <a:buNone/>
              <a:defRPr sz="2400" i="0" baseline="0"/>
            </a:lvl1pPr>
            <a:extLst/>
          </a:lstStyle>
          <a:p>
            <a:pPr lvl="0"/>
            <a:r>
              <a:rPr lang="en-US" dirty="0" smtClean="0"/>
              <a:t>Click to add caption</a:t>
            </a:r>
            <a:endParaRPr lang="en-US" dirty="0"/>
          </a:p>
        </p:txBody>
      </p:sp>
      <p:sp>
        <p:nvSpPr>
          <p:cNvPr id="7" name="Date Placeholder 6"/>
          <p:cNvSpPr>
            <a:spLocks noGrp="1"/>
          </p:cNvSpPr>
          <p:nvPr>
            <p:ph type="dt" sz="half" idx="12"/>
          </p:nvPr>
        </p:nvSpPr>
        <p:spPr>
          <a:xfrm rot="16200000">
            <a:off x="7962900" y="713979"/>
            <a:ext cx="1600200" cy="365125"/>
          </a:xfrm>
          <a:prstGeom prst="rect">
            <a:avLst/>
          </a:prstGeom>
        </p:spPr>
        <p:txBody>
          <a:bodyPr/>
          <a:lstStyle>
            <a:extLst/>
          </a:lstStyle>
          <a:p>
            <a:pPr algn="r"/>
            <a:fld id="{9668B50E-0B48-4566-8609-C51CF752A7DF}" type="datetimeFigureOut">
              <a:rPr lang="en-US" smtClean="0">
                <a:solidFill>
                  <a:schemeClr val="bg1"/>
                </a:solidFill>
              </a:rPr>
              <a:pPr algn="r"/>
              <a:t>12/11/2013</a:t>
            </a:fld>
            <a:endParaRPr lang="en-US"/>
          </a:p>
        </p:txBody>
      </p:sp>
      <p:sp>
        <p:nvSpPr>
          <p:cNvPr id="8" name="Slide Number Placeholder 7"/>
          <p:cNvSpPr>
            <a:spLocks noGrp="1"/>
          </p:cNvSpPr>
          <p:nvPr>
            <p:ph type="sldNum" sz="quarter" idx="13"/>
          </p:nvPr>
        </p:nvSpPr>
        <p:spPr>
          <a:xfrm rot="5400000">
            <a:off x="8399861" y="4426347"/>
            <a:ext cx="726281" cy="365125"/>
          </a:xfrm>
          <a:prstGeom prst="rect">
            <a:avLst/>
          </a:prstGeom>
        </p:spPr>
        <p:txBody>
          <a:bodyPr/>
          <a:lstStyle>
            <a:extLst/>
          </a:lstStyle>
          <a:p>
            <a:fld id="{8A4431D5-1B33-458B-8AFD-CECCB0FA18CB}" type="slidenum">
              <a:rPr lang="en-US" smtClean="0">
                <a:solidFill>
                  <a:srgbClr val="FFFFFF"/>
                </a:solidFill>
              </a:rPr>
              <a:pPr/>
              <a:t>‹#›</a:t>
            </a:fld>
            <a:endParaRPr lang="en-US"/>
          </a:p>
        </p:txBody>
      </p:sp>
      <p:sp>
        <p:nvSpPr>
          <p:cNvPr id="9" name="Footer Placeholder 8"/>
          <p:cNvSpPr>
            <a:spLocks noGrp="1"/>
          </p:cNvSpPr>
          <p:nvPr>
            <p:ph type="ftr" sz="quarter" idx="14"/>
          </p:nvPr>
        </p:nvSpPr>
        <p:spPr>
          <a:xfrm rot="16200000">
            <a:off x="7562850" y="2828529"/>
            <a:ext cx="2400300" cy="365125"/>
          </a:xfrm>
          <a:prstGeom prst="rect">
            <a:avLst/>
          </a:prstGeom>
        </p:spPr>
        <p:txBody>
          <a:bodyPr/>
          <a:lstStyle>
            <a:extLst/>
          </a:lstStyle>
          <a:p>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7"/>
            <a:ext cx="8229600" cy="1141499"/>
          </a:xfrm>
          <a:prstGeom prst="rect">
            <a:avLst/>
          </a:prstGeom>
        </p:spPr>
        <p:txBody>
          <a:bodyPr lIns="91425" tIns="91425" rIns="91425" bIns="91425" anchor="b" anchorCtr="0"/>
          <a:lstStyle>
            <a:lvl1pPr marL="0" indent="304800">
              <a:buClr>
                <a:schemeClr val="lt1"/>
              </a:buClr>
              <a:buSzPct val="100000"/>
              <a:buNone/>
              <a:defRPr sz="4800" b="1">
                <a:solidFill>
                  <a:schemeClr val="lt1"/>
                </a:solidFill>
              </a:defRPr>
            </a:lvl1pPr>
            <a:lvl2pPr marL="0" indent="304800">
              <a:buClr>
                <a:schemeClr val="lt1"/>
              </a:buClr>
              <a:buSzPct val="100000"/>
              <a:buNone/>
              <a:defRPr sz="4800" b="1">
                <a:solidFill>
                  <a:schemeClr val="lt1"/>
                </a:solidFill>
              </a:defRPr>
            </a:lvl2pPr>
            <a:lvl3pPr marL="0" indent="304800">
              <a:buClr>
                <a:schemeClr val="lt1"/>
              </a:buClr>
              <a:buSzPct val="100000"/>
              <a:buNone/>
              <a:defRPr sz="4800" b="1">
                <a:solidFill>
                  <a:schemeClr val="lt1"/>
                </a:solidFill>
              </a:defRPr>
            </a:lvl3pPr>
            <a:lvl4pPr marL="0" indent="304800">
              <a:buClr>
                <a:schemeClr val="lt1"/>
              </a:buClr>
              <a:buSzPct val="100000"/>
              <a:buNone/>
              <a:defRPr sz="4800" b="1">
                <a:solidFill>
                  <a:schemeClr val="lt1"/>
                </a:solidFill>
              </a:defRPr>
            </a:lvl4pPr>
            <a:lvl5pPr marL="0" indent="304800">
              <a:buClr>
                <a:schemeClr val="lt1"/>
              </a:buClr>
              <a:buSzPct val="100000"/>
              <a:buNone/>
              <a:defRPr sz="4800" b="1">
                <a:solidFill>
                  <a:schemeClr val="lt1"/>
                </a:solidFill>
              </a:defRPr>
            </a:lvl5pPr>
            <a:lvl6pPr marL="0" indent="304800">
              <a:buClr>
                <a:schemeClr val="lt1"/>
              </a:buClr>
              <a:buSzPct val="100000"/>
              <a:buNone/>
              <a:defRPr sz="4800" b="1">
                <a:solidFill>
                  <a:schemeClr val="lt1"/>
                </a:solidFill>
              </a:defRPr>
            </a:lvl6pPr>
            <a:lvl7pPr marL="0" indent="304800">
              <a:buClr>
                <a:schemeClr val="lt1"/>
              </a:buClr>
              <a:buSzPct val="100000"/>
              <a:buNone/>
              <a:defRPr sz="4800" b="1">
                <a:solidFill>
                  <a:schemeClr val="lt1"/>
                </a:solidFill>
              </a:defRPr>
            </a:lvl7pPr>
            <a:lvl8pPr marL="0" indent="304800">
              <a:buClr>
                <a:schemeClr val="lt1"/>
              </a:buClr>
              <a:buSzPct val="100000"/>
              <a:buNone/>
              <a:defRPr sz="4800" b="1">
                <a:solidFill>
                  <a:schemeClr val="lt1"/>
                </a:solidFill>
              </a:defRPr>
            </a:lvl8pPr>
            <a:lvl9pPr marL="0" indent="304800">
              <a:buClr>
                <a:schemeClr val="lt1"/>
              </a:buClr>
              <a:buSzPct val="100000"/>
              <a:buNone/>
              <a:defRPr sz="4800" b="1">
                <a:solidFill>
                  <a:schemeClr val="lt1"/>
                </a:solidFill>
              </a:defRPr>
            </a:lvl9pPr>
          </a:lstStyle>
          <a:p>
            <a:endParaRPr/>
          </a:p>
        </p:txBody>
      </p:sp>
      <p:sp>
        <p:nvSpPr>
          <p:cNvPr id="6" name="Shape 6"/>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marL="342900" indent="-152400">
              <a:spcBef>
                <a:spcPts val="600"/>
              </a:spcBef>
              <a:buClr>
                <a:schemeClr val="dk2"/>
              </a:buClr>
              <a:buSzPct val="100000"/>
              <a:defRPr sz="3000">
                <a:solidFill>
                  <a:schemeClr val="dk2"/>
                </a:solidFill>
              </a:defRPr>
            </a:lvl1pPr>
            <a:lvl2pPr marL="742950" indent="-133350">
              <a:spcBef>
                <a:spcPts val="480"/>
              </a:spcBef>
              <a:buClr>
                <a:schemeClr val="dk2"/>
              </a:buClr>
              <a:buSzPct val="100000"/>
              <a:defRPr sz="2400">
                <a:solidFill>
                  <a:schemeClr val="dk2"/>
                </a:solidFill>
              </a:defRPr>
            </a:lvl2pPr>
            <a:lvl3pPr marL="1143000" indent="-76200">
              <a:spcBef>
                <a:spcPts val="480"/>
              </a:spcBef>
              <a:buClr>
                <a:schemeClr val="dk2"/>
              </a:buClr>
              <a:buSzPct val="100000"/>
              <a:defRPr sz="2400">
                <a:solidFill>
                  <a:schemeClr val="dk2"/>
                </a:solidFill>
              </a:defRPr>
            </a:lvl3pPr>
            <a:lvl4pPr marL="1600200" indent="-114300">
              <a:spcBef>
                <a:spcPts val="360"/>
              </a:spcBef>
              <a:buClr>
                <a:schemeClr val="dk2"/>
              </a:buClr>
              <a:buSzPct val="100000"/>
              <a:defRPr sz="1800">
                <a:solidFill>
                  <a:schemeClr val="dk2"/>
                </a:solidFill>
              </a:defRPr>
            </a:lvl4pPr>
            <a:lvl5pPr marL="2057400" indent="-114300">
              <a:spcBef>
                <a:spcPts val="360"/>
              </a:spcBef>
              <a:buClr>
                <a:schemeClr val="dk2"/>
              </a:buClr>
              <a:buSzPct val="100000"/>
              <a:defRPr sz="1800">
                <a:solidFill>
                  <a:schemeClr val="dk2"/>
                </a:solidFill>
              </a:defRPr>
            </a:lvl5pPr>
            <a:lvl6pPr marL="2514600" indent="-114300">
              <a:spcBef>
                <a:spcPts val="360"/>
              </a:spcBef>
              <a:buClr>
                <a:schemeClr val="dk2"/>
              </a:buClr>
              <a:buSzPct val="100000"/>
              <a:defRPr sz="1800">
                <a:solidFill>
                  <a:schemeClr val="dk2"/>
                </a:solidFill>
              </a:defRPr>
            </a:lvl6pPr>
            <a:lvl7pPr marL="2971800" indent="-114300">
              <a:spcBef>
                <a:spcPts val="360"/>
              </a:spcBef>
              <a:buClr>
                <a:schemeClr val="dk2"/>
              </a:buClr>
              <a:buSzPct val="100000"/>
              <a:defRPr sz="1800">
                <a:solidFill>
                  <a:schemeClr val="dk2"/>
                </a:solidFill>
              </a:defRPr>
            </a:lvl7pPr>
            <a:lvl8pPr marL="3429000" indent="-114300">
              <a:spcBef>
                <a:spcPts val="360"/>
              </a:spcBef>
              <a:buClr>
                <a:schemeClr val="dk2"/>
              </a:buClr>
              <a:buSzPct val="100000"/>
              <a:defRPr sz="1800">
                <a:solidFill>
                  <a:schemeClr val="dk2"/>
                </a:solidFill>
              </a:defRPr>
            </a:lvl8pPr>
            <a:lvl9pPr marL="3886200" indent="-114300">
              <a:spcBef>
                <a:spcPts val="360"/>
              </a:spcBef>
              <a:buClr>
                <a:schemeClr val="dk2"/>
              </a:buClr>
              <a:buSzPct val="100000"/>
              <a:defRPr sz="1800">
                <a:solidFill>
                  <a:schemeClr val="dk2"/>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jerz.setonhill.edu/writing/academic/thesis.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Shape 28"/>
          <p:cNvSpPr txBox="1">
            <a:spLocks noGrp="1"/>
          </p:cNvSpPr>
          <p:nvPr>
            <p:ph type="ctrTitle"/>
          </p:nvPr>
        </p:nvSpPr>
        <p:spPr>
          <a:xfrm>
            <a:off x="685800" y="1300757"/>
            <a:ext cx="7772400" cy="1684199"/>
          </a:xfrm>
          <a:prstGeom prst="rect">
            <a:avLst/>
          </a:prstGeom>
        </p:spPr>
        <p:txBody>
          <a:bodyPr lIns="91425" tIns="91425" rIns="91425" bIns="91425" anchor="b" anchorCtr="0">
            <a:noAutofit/>
          </a:bodyPr>
          <a:lstStyle/>
          <a:p>
            <a:pPr lvl="0" rtl="0">
              <a:buNone/>
            </a:pPr>
            <a:r>
              <a:rPr lang="en" sz="6000"/>
              <a:t>Transitions &amp; </a:t>
            </a:r>
          </a:p>
          <a:p>
            <a:pPr>
              <a:buNone/>
            </a:pPr>
            <a:r>
              <a:rPr lang="en" sz="6000"/>
              <a:t>Thesis Reminders</a:t>
            </a:r>
          </a:p>
        </p:txBody>
      </p:sp>
      <p:sp>
        <p:nvSpPr>
          <p:cNvPr id="29" name="Shape 29"/>
          <p:cNvSpPr txBox="1">
            <a:spLocks noGrp="1"/>
          </p:cNvSpPr>
          <p:nvPr>
            <p:ph type="subTitle" idx="1"/>
          </p:nvPr>
        </p:nvSpPr>
        <p:spPr>
          <a:xfrm>
            <a:off x="685800" y="3093357"/>
            <a:ext cx="7772400" cy="712499"/>
          </a:xfrm>
          <a:prstGeom prst="rect">
            <a:avLst/>
          </a:prstGeom>
        </p:spPr>
        <p:txBody>
          <a:bodyPr lIns="91425" tIns="91425" rIns="91425" bIns="91425" anchor="ctr" anchorCtr="0">
            <a:noAutofit/>
          </a:bodyPr>
          <a:lstStyle/>
          <a:p>
            <a:pPr>
              <a:buNone/>
            </a:pPr>
            <a:r>
              <a:rPr lang="en"/>
              <a:t>Creating a Cohesive Essay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Thesis Statement</a:t>
            </a:r>
          </a:p>
        </p:txBody>
      </p:sp>
      <p:sp>
        <p:nvSpPr>
          <p:cNvPr id="35" name="Shape 35"/>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buNone/>
            </a:pPr>
            <a:r>
              <a:rPr lang="en" u="sng"/>
              <a:t>Topic </a:t>
            </a:r>
            <a:r>
              <a:rPr lang="en"/>
              <a:t>+ </a:t>
            </a:r>
          </a:p>
          <a:p>
            <a:pPr lvl="0" rtl="0">
              <a:buNone/>
            </a:pPr>
            <a:r>
              <a:rPr lang="en" b="1"/>
              <a:t>Action Verb introducing the Central-controlling Claim (opinion) </a:t>
            </a:r>
            <a:r>
              <a:rPr lang="en"/>
              <a:t>+ </a:t>
            </a:r>
            <a:r>
              <a:rPr lang="en" i="1"/>
              <a:t>Supporting Claims (written in parallel structure)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Thesis Reminder</a:t>
            </a:r>
          </a:p>
        </p:txBody>
      </p:sp>
      <p:sp>
        <p:nvSpPr>
          <p:cNvPr id="41" name="Shape 41"/>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lnSpc>
                <a:spcPct val="115000"/>
              </a:lnSpc>
              <a:spcBef>
                <a:spcPts val="0"/>
              </a:spcBef>
              <a:spcAft>
                <a:spcPts val="1100"/>
              </a:spcAft>
              <a:buClr>
                <a:schemeClr val="dk1"/>
              </a:buClr>
              <a:buSzPct val="45833"/>
              <a:buFont typeface="Arial"/>
              <a:buNone/>
            </a:pPr>
            <a:r>
              <a:rPr lang="en" sz="2000" dirty="0">
                <a:solidFill>
                  <a:srgbClr val="333333"/>
                </a:solidFill>
              </a:rPr>
              <a:t>A </a:t>
            </a:r>
            <a:r>
              <a:rPr lang="en" sz="2000" b="1" dirty="0">
                <a:solidFill>
                  <a:srgbClr val="333333"/>
                </a:solidFill>
              </a:rPr>
              <a:t>thesis reminder</a:t>
            </a:r>
            <a:r>
              <a:rPr lang="en" sz="2000" dirty="0">
                <a:solidFill>
                  <a:srgbClr val="333333"/>
                </a:solidFill>
              </a:rPr>
              <a:t> is a direct echo of the </a:t>
            </a:r>
            <a:r>
              <a:rPr lang="en" sz="2000" u="sng" dirty="0">
                <a:solidFill>
                  <a:srgbClr val="639DB4"/>
                </a:solidFill>
                <a:hlinkClick r:id="rId3"/>
              </a:rPr>
              <a:t>thesis statement</a:t>
            </a:r>
            <a:r>
              <a:rPr lang="en" sz="2000" dirty="0">
                <a:solidFill>
                  <a:srgbClr val="333333"/>
                </a:solidFill>
              </a:rPr>
              <a:t>. In a short paper, the topic sentence of each paragraph should repeat words or phrases from the thesis statement.</a:t>
            </a:r>
          </a:p>
          <a:p>
            <a:pPr lvl="0" rtl="0">
              <a:lnSpc>
                <a:spcPct val="115000"/>
              </a:lnSpc>
              <a:spcBef>
                <a:spcPts val="0"/>
              </a:spcBef>
              <a:spcAft>
                <a:spcPts val="1100"/>
              </a:spcAft>
              <a:buNone/>
            </a:pPr>
            <a:r>
              <a:rPr lang="en" sz="2000" dirty="0">
                <a:solidFill>
                  <a:srgbClr val="333333"/>
                </a:solidFill>
              </a:rPr>
              <a:t>No matter how good your thesis, your writing is worth little if it does not cohere (hold together) and demonstrate to the reader how each new point advances the main idea. You can accomplish both goals by providing your reader with thesis reminders.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en"/>
              <a:t>Example 1</a:t>
            </a:r>
          </a:p>
        </p:txBody>
      </p:sp>
      <p:sp>
        <p:nvSpPr>
          <p:cNvPr id="47" name="Shape 47"/>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lnSpc>
                <a:spcPct val="115000"/>
              </a:lnSpc>
              <a:spcBef>
                <a:spcPts val="0"/>
              </a:spcBef>
              <a:spcAft>
                <a:spcPts val="1100"/>
              </a:spcAft>
              <a:buClr>
                <a:schemeClr val="dk1"/>
              </a:buClr>
              <a:buSzPct val="91666"/>
              <a:buFont typeface="Arial"/>
              <a:buNone/>
            </a:pPr>
            <a:r>
              <a:rPr lang="en" sz="1200" b="1" i="1" dirty="0">
                <a:solidFill>
                  <a:srgbClr val="333333"/>
                </a:solidFill>
              </a:rPr>
              <a:t>Thesis Statement:</a:t>
            </a:r>
          </a:p>
          <a:p>
            <a:pPr marL="292100" lvl="0" indent="0" rtl="0">
              <a:lnSpc>
                <a:spcPct val="115000"/>
              </a:lnSpc>
              <a:spcBef>
                <a:spcPts val="0"/>
              </a:spcBef>
              <a:spcAft>
                <a:spcPts val="1800"/>
              </a:spcAft>
              <a:buClr>
                <a:schemeClr val="dk1"/>
              </a:buClr>
              <a:buSzPct val="91666"/>
              <a:buFont typeface="Arial"/>
              <a:buNone/>
            </a:pPr>
            <a:r>
              <a:rPr lang="en" sz="1200" b="1" dirty="0">
                <a:solidFill>
                  <a:srgbClr val="008000"/>
                </a:solidFill>
                <a:latin typeface="Georgia"/>
                <a:ea typeface="Georgia"/>
                <a:cs typeface="Georgia"/>
                <a:sym typeface="Georgia"/>
              </a:rPr>
              <a:t>Restoring old houses is rewarding</a:t>
            </a:r>
            <a:r>
              <a:rPr lang="en" sz="1200" dirty="0">
                <a:solidFill>
                  <a:srgbClr val="333333"/>
                </a:solidFill>
                <a:latin typeface="Georgia"/>
                <a:ea typeface="Georgia"/>
                <a:cs typeface="Georgia"/>
                <a:sym typeface="Georgia"/>
              </a:rPr>
              <a:t> because it is </a:t>
            </a:r>
            <a:r>
              <a:rPr lang="en" sz="1200" b="1" i="1" dirty="0">
                <a:solidFill>
                  <a:srgbClr val="000066"/>
                </a:solidFill>
                <a:latin typeface="Georgia"/>
                <a:ea typeface="Georgia"/>
                <a:cs typeface="Georgia"/>
                <a:sym typeface="Georgia"/>
              </a:rPr>
              <a:t>exciting</a:t>
            </a:r>
            <a:r>
              <a:rPr lang="en" sz="1200" b="1" dirty="0">
                <a:solidFill>
                  <a:srgbClr val="000066"/>
                </a:solidFill>
                <a:latin typeface="Georgia"/>
                <a:ea typeface="Georgia"/>
                <a:cs typeface="Georgia"/>
                <a:sym typeface="Georgia"/>
              </a:rPr>
              <a:t>, </a:t>
            </a:r>
            <a:r>
              <a:rPr lang="en" sz="1200" b="1" i="1" dirty="0">
                <a:solidFill>
                  <a:srgbClr val="000066"/>
                </a:solidFill>
                <a:latin typeface="Georgia"/>
                <a:ea typeface="Georgia"/>
                <a:cs typeface="Georgia"/>
                <a:sym typeface="Georgia"/>
              </a:rPr>
              <a:t>relaxing</a:t>
            </a:r>
            <a:r>
              <a:rPr lang="en" sz="1200" b="1" dirty="0">
                <a:solidFill>
                  <a:srgbClr val="000066"/>
                </a:solidFill>
                <a:latin typeface="Georgia"/>
                <a:ea typeface="Georgia"/>
                <a:cs typeface="Georgia"/>
                <a:sym typeface="Georgia"/>
              </a:rPr>
              <a:t>, and </a:t>
            </a:r>
            <a:r>
              <a:rPr lang="en" sz="1200" b="1" i="1" dirty="0">
                <a:solidFill>
                  <a:srgbClr val="000066"/>
                </a:solidFill>
                <a:latin typeface="Georgia"/>
                <a:ea typeface="Georgia"/>
                <a:cs typeface="Georgia"/>
                <a:sym typeface="Georgia"/>
              </a:rPr>
              <a:t>satisfying</a:t>
            </a:r>
            <a:r>
              <a:rPr lang="en" sz="1200" dirty="0">
                <a:solidFill>
                  <a:srgbClr val="333333"/>
                </a:solidFill>
                <a:latin typeface="Georgia"/>
                <a:ea typeface="Georgia"/>
                <a:cs typeface="Georgia"/>
                <a:sym typeface="Georgia"/>
              </a:rPr>
              <a:t>.</a:t>
            </a:r>
          </a:p>
          <a:p>
            <a:pPr lvl="0" rtl="0">
              <a:lnSpc>
                <a:spcPct val="115000"/>
              </a:lnSpc>
              <a:spcBef>
                <a:spcPts val="0"/>
              </a:spcBef>
              <a:spcAft>
                <a:spcPts val="1100"/>
              </a:spcAft>
              <a:buClr>
                <a:schemeClr val="dk1"/>
              </a:buClr>
              <a:buSzPct val="91666"/>
              <a:buFont typeface="Arial"/>
              <a:buNone/>
            </a:pPr>
            <a:r>
              <a:rPr lang="en" sz="1200" b="1" i="1" dirty="0">
                <a:solidFill>
                  <a:srgbClr val="333333"/>
                </a:solidFill>
              </a:rPr>
              <a:t>Topic Sentence #1 with reminder</a:t>
            </a:r>
          </a:p>
          <a:p>
            <a:pPr marL="292100" lvl="0" indent="0" rtl="0">
              <a:lnSpc>
                <a:spcPct val="115000"/>
              </a:lnSpc>
              <a:spcBef>
                <a:spcPts val="0"/>
              </a:spcBef>
              <a:spcAft>
                <a:spcPts val="1800"/>
              </a:spcAft>
              <a:buClr>
                <a:schemeClr val="dk1"/>
              </a:buClr>
              <a:buSzPct val="91666"/>
              <a:buFont typeface="Arial"/>
              <a:buNone/>
            </a:pPr>
            <a:r>
              <a:rPr lang="en" sz="1200" dirty="0">
                <a:solidFill>
                  <a:srgbClr val="333333"/>
                </a:solidFill>
                <a:latin typeface="Georgia"/>
                <a:ea typeface="Georgia"/>
                <a:cs typeface="Georgia"/>
                <a:sym typeface="Georgia"/>
              </a:rPr>
              <a:t>Part of the </a:t>
            </a:r>
            <a:r>
              <a:rPr lang="en" sz="1200" b="1" dirty="0">
                <a:solidFill>
                  <a:srgbClr val="008000"/>
                </a:solidFill>
                <a:latin typeface="Georgia"/>
                <a:ea typeface="Georgia"/>
                <a:cs typeface="Georgia"/>
                <a:sym typeface="Georgia"/>
              </a:rPr>
              <a:t>reward in restoring old houses</a:t>
            </a:r>
            <a:r>
              <a:rPr lang="en" sz="1200" dirty="0">
                <a:solidFill>
                  <a:srgbClr val="333333"/>
                </a:solidFill>
                <a:latin typeface="Georgia"/>
                <a:ea typeface="Georgia"/>
                <a:cs typeface="Georgia"/>
                <a:sym typeface="Georgia"/>
              </a:rPr>
              <a:t> lies in the </a:t>
            </a:r>
            <a:r>
              <a:rPr lang="en" sz="1200" b="1" i="1" dirty="0">
                <a:solidFill>
                  <a:srgbClr val="000066"/>
                </a:solidFill>
                <a:latin typeface="Georgia"/>
                <a:ea typeface="Georgia"/>
                <a:cs typeface="Georgia"/>
                <a:sym typeface="Georgia"/>
              </a:rPr>
              <a:t>excitement</a:t>
            </a:r>
            <a:r>
              <a:rPr lang="en" sz="1200" dirty="0">
                <a:solidFill>
                  <a:srgbClr val="333333"/>
                </a:solidFill>
                <a:latin typeface="Georgia"/>
                <a:ea typeface="Georgia"/>
                <a:cs typeface="Georgia"/>
                <a:sym typeface="Georgia"/>
              </a:rPr>
              <a:t> of discovering the original interior.</a:t>
            </a:r>
          </a:p>
          <a:p>
            <a:pPr lvl="0" rtl="0">
              <a:lnSpc>
                <a:spcPct val="115000"/>
              </a:lnSpc>
              <a:spcBef>
                <a:spcPts val="0"/>
              </a:spcBef>
              <a:spcAft>
                <a:spcPts val="1100"/>
              </a:spcAft>
              <a:buClr>
                <a:schemeClr val="dk1"/>
              </a:buClr>
              <a:buSzPct val="91666"/>
              <a:buFont typeface="Arial"/>
              <a:buNone/>
            </a:pPr>
            <a:r>
              <a:rPr lang="en" sz="1200" b="1" i="1" dirty="0">
                <a:solidFill>
                  <a:srgbClr val="333333"/>
                </a:solidFill>
              </a:rPr>
              <a:t>Topic Sentence #2 with reminder:</a:t>
            </a:r>
          </a:p>
          <a:p>
            <a:pPr marL="292100" lvl="0" indent="0" rtl="0">
              <a:lnSpc>
                <a:spcPct val="115000"/>
              </a:lnSpc>
              <a:spcBef>
                <a:spcPts val="0"/>
              </a:spcBef>
              <a:spcAft>
                <a:spcPts val="1800"/>
              </a:spcAft>
              <a:buClr>
                <a:schemeClr val="dk1"/>
              </a:buClr>
              <a:buSzPct val="91666"/>
              <a:buFont typeface="Arial"/>
              <a:buNone/>
            </a:pPr>
            <a:r>
              <a:rPr lang="en" sz="1200" dirty="0">
                <a:solidFill>
                  <a:srgbClr val="333333"/>
                </a:solidFill>
                <a:latin typeface="Georgia"/>
                <a:ea typeface="Georgia"/>
                <a:cs typeface="Georgia"/>
                <a:sym typeface="Georgia"/>
              </a:rPr>
              <a:t>Not only is there </a:t>
            </a:r>
            <a:r>
              <a:rPr lang="en" sz="1200" b="1" i="1" dirty="0">
                <a:solidFill>
                  <a:srgbClr val="000066"/>
                </a:solidFill>
                <a:latin typeface="Georgia"/>
                <a:ea typeface="Georgia"/>
                <a:cs typeface="Georgia"/>
                <a:sym typeface="Georgia"/>
              </a:rPr>
              <a:t>excitement</a:t>
            </a:r>
            <a:r>
              <a:rPr lang="en" sz="1200" dirty="0">
                <a:solidFill>
                  <a:srgbClr val="333333"/>
                </a:solidFill>
                <a:latin typeface="Georgia"/>
                <a:ea typeface="Georgia"/>
                <a:cs typeface="Georgia"/>
                <a:sym typeface="Georgia"/>
              </a:rPr>
              <a:t> in </a:t>
            </a:r>
            <a:r>
              <a:rPr lang="en" sz="1200" b="1" dirty="0">
                <a:solidFill>
                  <a:srgbClr val="008000"/>
                </a:solidFill>
                <a:latin typeface="Georgia"/>
                <a:ea typeface="Georgia"/>
                <a:cs typeface="Georgia"/>
                <a:sym typeface="Georgia"/>
              </a:rPr>
              <a:t>restoring old houses</a:t>
            </a:r>
            <a:r>
              <a:rPr lang="en" sz="1200" dirty="0">
                <a:solidFill>
                  <a:srgbClr val="333333"/>
                </a:solidFill>
                <a:latin typeface="Georgia"/>
                <a:ea typeface="Georgia"/>
                <a:cs typeface="Georgia"/>
                <a:sym typeface="Georgia"/>
              </a:rPr>
              <a:t>, but working with one's hands is </a:t>
            </a:r>
            <a:r>
              <a:rPr lang="en" sz="1200" b="1" i="1" dirty="0">
                <a:solidFill>
                  <a:srgbClr val="000066"/>
                </a:solidFill>
                <a:latin typeface="Georgia"/>
                <a:ea typeface="Georgia"/>
                <a:cs typeface="Georgia"/>
                <a:sym typeface="Georgia"/>
              </a:rPr>
              <a:t>relaxing</a:t>
            </a:r>
            <a:r>
              <a:rPr lang="en" sz="1200" dirty="0">
                <a:solidFill>
                  <a:srgbClr val="333333"/>
                </a:solidFill>
                <a:latin typeface="Georgia"/>
                <a:ea typeface="Georgia"/>
                <a:cs typeface="Georgia"/>
                <a:sym typeface="Georgia"/>
              </a:rPr>
              <a:t>.</a:t>
            </a:r>
          </a:p>
          <a:p>
            <a:pPr lvl="0" rtl="0">
              <a:lnSpc>
                <a:spcPct val="115000"/>
              </a:lnSpc>
              <a:spcBef>
                <a:spcPts val="0"/>
              </a:spcBef>
              <a:spcAft>
                <a:spcPts val="1100"/>
              </a:spcAft>
              <a:buClr>
                <a:schemeClr val="dk1"/>
              </a:buClr>
              <a:buSzPct val="91666"/>
              <a:buFont typeface="Arial"/>
              <a:buNone/>
            </a:pPr>
            <a:r>
              <a:rPr lang="en" sz="1200" b="1" i="1" dirty="0">
                <a:solidFill>
                  <a:srgbClr val="333333"/>
                </a:solidFill>
              </a:rPr>
              <a:t>Topic Sentence #3 with reminder:</a:t>
            </a:r>
          </a:p>
          <a:p>
            <a:pPr marL="292100" lvl="0" indent="0" rtl="0">
              <a:lnSpc>
                <a:spcPct val="115000"/>
              </a:lnSpc>
              <a:spcBef>
                <a:spcPts val="0"/>
              </a:spcBef>
              <a:spcAft>
                <a:spcPts val="1800"/>
              </a:spcAft>
              <a:buClr>
                <a:schemeClr val="dk1"/>
              </a:buClr>
              <a:buSzPct val="91666"/>
              <a:buFont typeface="Arial"/>
              <a:buNone/>
            </a:pPr>
            <a:r>
              <a:rPr lang="en" sz="1200">
                <a:solidFill>
                  <a:srgbClr val="333333"/>
                </a:solidFill>
                <a:latin typeface="Georgia"/>
                <a:ea typeface="Georgia"/>
                <a:cs typeface="Georgia"/>
                <a:sym typeface="Georgia"/>
              </a:rPr>
              <a:t>However </a:t>
            </a:r>
            <a:r>
              <a:rPr lang="en" sz="1200" b="1" i="1">
                <a:solidFill>
                  <a:srgbClr val="000066"/>
                </a:solidFill>
                <a:latin typeface="Georgia"/>
                <a:ea typeface="Georgia"/>
                <a:cs typeface="Georgia"/>
                <a:sym typeface="Georgia"/>
              </a:rPr>
              <a:t>excited and relaxed</a:t>
            </a:r>
            <a:r>
              <a:rPr lang="en" sz="1200">
                <a:solidFill>
                  <a:srgbClr val="333333"/>
                </a:solidFill>
                <a:latin typeface="Georgia"/>
                <a:ea typeface="Georgia"/>
                <a:cs typeface="Georgia"/>
                <a:sym typeface="Georgia"/>
              </a:rPr>
              <a:t> you may be when you have </a:t>
            </a:r>
            <a:r>
              <a:rPr lang="en" sz="1200" smtClean="0">
                <a:solidFill>
                  <a:srgbClr val="333333"/>
                </a:solidFill>
                <a:latin typeface="Georgia"/>
                <a:ea typeface="Georgia"/>
                <a:cs typeface="Georgia"/>
                <a:sym typeface="Georgia"/>
              </a:rPr>
              <a:t>finished </a:t>
            </a:r>
            <a:r>
              <a:rPr lang="en" sz="1200" b="1" smtClean="0">
                <a:solidFill>
                  <a:srgbClr val="008000"/>
                </a:solidFill>
                <a:latin typeface="Georgia"/>
                <a:ea typeface="Georgia"/>
                <a:cs typeface="Georgia"/>
                <a:sym typeface="Georgia"/>
              </a:rPr>
              <a:t>restoring </a:t>
            </a:r>
            <a:r>
              <a:rPr lang="en" sz="1200" b="1">
                <a:solidFill>
                  <a:srgbClr val="008000"/>
                </a:solidFill>
                <a:latin typeface="Georgia"/>
                <a:ea typeface="Georgia"/>
                <a:cs typeface="Georgia"/>
                <a:sym typeface="Georgia"/>
              </a:rPr>
              <a:t>your house</a:t>
            </a:r>
            <a:r>
              <a:rPr lang="en" sz="1200">
                <a:solidFill>
                  <a:srgbClr val="333333"/>
                </a:solidFill>
                <a:latin typeface="Georgia"/>
                <a:ea typeface="Georgia"/>
                <a:cs typeface="Georgia"/>
                <a:sym typeface="Georgia"/>
              </a:rPr>
              <a:t>, nothing beats the </a:t>
            </a:r>
            <a:r>
              <a:rPr lang="en" sz="1200" b="1" i="1">
                <a:solidFill>
                  <a:srgbClr val="000066"/>
                </a:solidFill>
                <a:latin typeface="Georgia"/>
                <a:ea typeface="Georgia"/>
                <a:cs typeface="Georgia"/>
                <a:sym typeface="Georgia"/>
              </a:rPr>
              <a:t>satisfaction</a:t>
            </a:r>
            <a:r>
              <a:rPr lang="en" sz="1200">
                <a:solidFill>
                  <a:srgbClr val="333333"/>
                </a:solidFill>
                <a:latin typeface="Georgia"/>
                <a:ea typeface="Georgia"/>
                <a:cs typeface="Georgia"/>
                <a:sym typeface="Georgia"/>
              </a:rPr>
              <a:t> found in viewing the completed project.</a:t>
            </a:r>
          </a:p>
          <a:p>
            <a:pPr lvl="0" rtl="0">
              <a:lnSpc>
                <a:spcPct val="115000"/>
              </a:lnSpc>
              <a:spcBef>
                <a:spcPts val="0"/>
              </a:spcBef>
              <a:spcAft>
                <a:spcPts val="1100"/>
              </a:spcAft>
              <a:buClr>
                <a:schemeClr val="dk1"/>
              </a:buClr>
              <a:buSzPct val="110000"/>
              <a:buFont typeface="Arial"/>
              <a:buNone/>
            </a:pPr>
            <a:r>
              <a:rPr lang="en" sz="1000" dirty="0">
                <a:solidFill>
                  <a:srgbClr val="333333"/>
                </a:solidFill>
              </a:rPr>
              <a:t> </a:t>
            </a:r>
          </a:p>
          <a:p>
            <a:endParaRPr dirty="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5"/>
            <a:ext cx="8229600" cy="854399"/>
          </a:xfrm>
          <a:prstGeom prst="rect">
            <a:avLst/>
          </a:prstGeom>
        </p:spPr>
        <p:txBody>
          <a:bodyPr lIns="91425" tIns="91425" rIns="91425" bIns="91425" anchor="b" anchorCtr="0">
            <a:noAutofit/>
          </a:bodyPr>
          <a:lstStyle/>
          <a:p>
            <a:pPr>
              <a:buNone/>
            </a:pPr>
            <a:r>
              <a:rPr lang="en"/>
              <a:t>Example 2</a:t>
            </a:r>
          </a:p>
        </p:txBody>
      </p:sp>
      <p:sp>
        <p:nvSpPr>
          <p:cNvPr id="53" name="Shape 53"/>
          <p:cNvSpPr txBox="1">
            <a:spLocks noGrp="1"/>
          </p:cNvSpPr>
          <p:nvPr>
            <p:ph type="body" idx="1"/>
          </p:nvPr>
        </p:nvSpPr>
        <p:spPr>
          <a:xfrm>
            <a:off x="457200" y="1353575"/>
            <a:ext cx="8229600" cy="3572100"/>
          </a:xfrm>
          <a:prstGeom prst="rect">
            <a:avLst/>
          </a:prstGeom>
        </p:spPr>
        <p:txBody>
          <a:bodyPr lIns="91425" tIns="91425" rIns="91425" bIns="91425" anchor="t" anchorCtr="0">
            <a:noAutofit/>
          </a:bodyPr>
          <a:lstStyle/>
          <a:p>
            <a:pPr lvl="0" rtl="0">
              <a:lnSpc>
                <a:spcPct val="115000"/>
              </a:lnSpc>
              <a:spcBef>
                <a:spcPts val="0"/>
              </a:spcBef>
              <a:spcAft>
                <a:spcPts val="1100"/>
              </a:spcAft>
              <a:buClr>
                <a:schemeClr val="dk1"/>
              </a:buClr>
              <a:buSzPct val="110000"/>
              <a:buFont typeface="Arial"/>
              <a:buNone/>
            </a:pPr>
            <a:r>
              <a:rPr lang="en" sz="1000" b="1" i="1" dirty="0">
                <a:solidFill>
                  <a:srgbClr val="333333"/>
                </a:solidFill>
              </a:rPr>
              <a:t>Thesis Statement:</a:t>
            </a:r>
          </a:p>
          <a:p>
            <a:pPr marL="292100" lvl="0" indent="0" rtl="0">
              <a:lnSpc>
                <a:spcPct val="115000"/>
              </a:lnSpc>
              <a:spcBef>
                <a:spcPts val="0"/>
              </a:spcBef>
              <a:spcAft>
                <a:spcPts val="1800"/>
              </a:spcAft>
              <a:buClr>
                <a:schemeClr val="dk1"/>
              </a:buClr>
              <a:buSzPct val="91666"/>
              <a:buFont typeface="Arial"/>
              <a:buNone/>
            </a:pPr>
            <a:r>
              <a:rPr lang="en" sz="1200" b="1" dirty="0">
                <a:solidFill>
                  <a:srgbClr val="008000"/>
                </a:solidFill>
                <a:latin typeface="Georgia"/>
                <a:ea typeface="Georgia"/>
                <a:cs typeface="Georgia"/>
                <a:sym typeface="Georgia"/>
              </a:rPr>
              <a:t>Becoming a ski patroller turned out to be harder than I thought </a:t>
            </a:r>
            <a:r>
              <a:rPr lang="en" sz="1200" dirty="0">
                <a:solidFill>
                  <a:srgbClr val="333333"/>
                </a:solidFill>
                <a:latin typeface="Georgia"/>
                <a:ea typeface="Georgia"/>
                <a:cs typeface="Georgia"/>
                <a:sym typeface="Georgia"/>
              </a:rPr>
              <a:t>because of </a:t>
            </a:r>
            <a:r>
              <a:rPr lang="en" sz="1200" b="1" dirty="0">
                <a:solidFill>
                  <a:srgbClr val="000066"/>
                </a:solidFill>
                <a:latin typeface="Georgia"/>
                <a:ea typeface="Georgia"/>
                <a:cs typeface="Georgia"/>
                <a:sym typeface="Georgia"/>
              </a:rPr>
              <a:t>the studying, the skiing</a:t>
            </a:r>
            <a:r>
              <a:rPr lang="en" sz="1200" dirty="0">
                <a:solidFill>
                  <a:srgbClr val="333333"/>
                </a:solidFill>
                <a:latin typeface="Georgia"/>
                <a:ea typeface="Georgia"/>
                <a:cs typeface="Georgia"/>
                <a:sym typeface="Georgia"/>
              </a:rPr>
              <a:t>, and </a:t>
            </a:r>
            <a:r>
              <a:rPr lang="en" sz="1200" b="1" dirty="0">
                <a:solidFill>
                  <a:srgbClr val="000066"/>
                </a:solidFill>
                <a:latin typeface="Georgia"/>
                <a:ea typeface="Georgia"/>
                <a:cs typeface="Georgia"/>
                <a:sym typeface="Georgia"/>
              </a:rPr>
              <a:t>the time demands</a:t>
            </a:r>
            <a:r>
              <a:rPr lang="en" sz="1200" dirty="0">
                <a:solidFill>
                  <a:srgbClr val="333333"/>
                </a:solidFill>
                <a:latin typeface="Georgia"/>
                <a:ea typeface="Georgia"/>
                <a:cs typeface="Georgia"/>
                <a:sym typeface="Georgia"/>
              </a:rPr>
              <a:t>. </a:t>
            </a:r>
          </a:p>
          <a:p>
            <a:pPr lvl="0" rtl="0">
              <a:lnSpc>
                <a:spcPct val="115000"/>
              </a:lnSpc>
              <a:spcBef>
                <a:spcPts val="0"/>
              </a:spcBef>
              <a:spcAft>
                <a:spcPts val="1100"/>
              </a:spcAft>
              <a:buClr>
                <a:schemeClr val="dk1"/>
              </a:buClr>
              <a:buSzPct val="110000"/>
              <a:buFont typeface="Arial"/>
              <a:buNone/>
            </a:pPr>
            <a:r>
              <a:rPr lang="en" sz="1000" b="1" i="1" dirty="0">
                <a:solidFill>
                  <a:srgbClr val="333333"/>
                </a:solidFill>
              </a:rPr>
              <a:t>Topic Sentence #1 with reminder:</a:t>
            </a:r>
          </a:p>
          <a:p>
            <a:pPr marL="292100" lvl="0" indent="0" rtl="0">
              <a:lnSpc>
                <a:spcPct val="115000"/>
              </a:lnSpc>
              <a:spcBef>
                <a:spcPts val="0"/>
              </a:spcBef>
              <a:spcAft>
                <a:spcPts val="1800"/>
              </a:spcAft>
              <a:buClr>
                <a:schemeClr val="dk1"/>
              </a:buClr>
              <a:buSzPct val="110000"/>
              <a:buFont typeface="Arial"/>
              <a:buNone/>
            </a:pPr>
            <a:r>
              <a:rPr lang="en" sz="1000" dirty="0">
                <a:solidFill>
                  <a:srgbClr val="333333"/>
                </a:solidFill>
                <a:latin typeface="Georgia"/>
                <a:ea typeface="Georgia"/>
                <a:cs typeface="Georgia"/>
                <a:sym typeface="Georgia"/>
              </a:rPr>
              <a:t>T</a:t>
            </a:r>
            <a:r>
              <a:rPr lang="en" sz="1200" dirty="0">
                <a:solidFill>
                  <a:srgbClr val="333333"/>
                </a:solidFill>
                <a:latin typeface="Georgia"/>
                <a:ea typeface="Georgia"/>
                <a:cs typeface="Georgia"/>
                <a:sym typeface="Georgia"/>
              </a:rPr>
              <a:t>he first </a:t>
            </a:r>
            <a:r>
              <a:rPr lang="en" sz="1200" b="1" dirty="0">
                <a:solidFill>
                  <a:srgbClr val="008000"/>
                </a:solidFill>
                <a:latin typeface="Georgia"/>
                <a:ea typeface="Georgia"/>
                <a:cs typeface="Georgia"/>
                <a:sym typeface="Georgia"/>
              </a:rPr>
              <a:t>hurdle to becoming a ski patroller</a:t>
            </a:r>
            <a:r>
              <a:rPr lang="en" sz="1200" dirty="0">
                <a:solidFill>
                  <a:srgbClr val="333333"/>
                </a:solidFill>
                <a:latin typeface="Georgia"/>
                <a:ea typeface="Georgia"/>
                <a:cs typeface="Georgia"/>
                <a:sym typeface="Georgia"/>
              </a:rPr>
              <a:t> was the amount of </a:t>
            </a:r>
            <a:r>
              <a:rPr lang="en" sz="1200" b="1" dirty="0">
                <a:solidFill>
                  <a:srgbClr val="000066"/>
                </a:solidFill>
                <a:latin typeface="Georgia"/>
                <a:ea typeface="Georgia"/>
                <a:cs typeface="Georgia"/>
                <a:sym typeface="Georgia"/>
              </a:rPr>
              <a:t>studying required to learn</a:t>
            </a:r>
            <a:r>
              <a:rPr lang="en" sz="1200" dirty="0">
                <a:solidFill>
                  <a:srgbClr val="333333"/>
                </a:solidFill>
                <a:latin typeface="Georgia"/>
                <a:ea typeface="Georgia"/>
                <a:cs typeface="Georgia"/>
                <a:sym typeface="Georgia"/>
              </a:rPr>
              <a:t> the medical terms, symptoms and signs, and treatments.</a:t>
            </a:r>
          </a:p>
          <a:p>
            <a:pPr lvl="0" rtl="0">
              <a:lnSpc>
                <a:spcPct val="115000"/>
              </a:lnSpc>
              <a:spcBef>
                <a:spcPts val="0"/>
              </a:spcBef>
              <a:spcAft>
                <a:spcPts val="1100"/>
              </a:spcAft>
              <a:buClr>
                <a:schemeClr val="dk1"/>
              </a:buClr>
              <a:buSzPct val="110000"/>
              <a:buFont typeface="Arial"/>
              <a:buNone/>
            </a:pPr>
            <a:r>
              <a:rPr lang="en" sz="1000" b="1" i="1" dirty="0">
                <a:solidFill>
                  <a:srgbClr val="333333"/>
                </a:solidFill>
              </a:rPr>
              <a:t>Topic Sentence #2 with reminder:</a:t>
            </a:r>
          </a:p>
          <a:p>
            <a:pPr marL="292100" lvl="0" indent="0" rtl="0">
              <a:lnSpc>
                <a:spcPct val="115000"/>
              </a:lnSpc>
              <a:spcBef>
                <a:spcPts val="0"/>
              </a:spcBef>
              <a:spcAft>
                <a:spcPts val="1800"/>
              </a:spcAft>
              <a:buClr>
                <a:schemeClr val="dk1"/>
              </a:buClr>
              <a:buSzPct val="91666"/>
              <a:buFont typeface="Arial"/>
              <a:buNone/>
            </a:pPr>
            <a:r>
              <a:rPr lang="en" sz="1200" b="1" dirty="0">
                <a:solidFill>
                  <a:srgbClr val="008000"/>
                </a:solidFill>
                <a:latin typeface="Georgia"/>
                <a:ea typeface="Georgia"/>
                <a:cs typeface="Georgia"/>
                <a:sym typeface="Georgia"/>
              </a:rPr>
              <a:t>It isn't enough</a:t>
            </a:r>
            <a:r>
              <a:rPr lang="en" sz="1200" dirty="0">
                <a:solidFill>
                  <a:srgbClr val="333333"/>
                </a:solidFill>
                <a:latin typeface="Georgia"/>
                <a:ea typeface="Georgia"/>
                <a:cs typeface="Georgia"/>
                <a:sym typeface="Georgia"/>
              </a:rPr>
              <a:t> to pass the first aid and CPR exams; a </a:t>
            </a:r>
            <a:r>
              <a:rPr lang="en" sz="1200" b="1" dirty="0">
                <a:solidFill>
                  <a:srgbClr val="008000"/>
                </a:solidFill>
                <a:latin typeface="Georgia"/>
                <a:ea typeface="Georgia"/>
                <a:cs typeface="Georgia"/>
                <a:sym typeface="Georgia"/>
              </a:rPr>
              <a:t>ski patroller</a:t>
            </a:r>
            <a:r>
              <a:rPr lang="en" sz="1200" dirty="0">
                <a:solidFill>
                  <a:srgbClr val="333333"/>
                </a:solidFill>
                <a:latin typeface="Georgia"/>
                <a:ea typeface="Georgia"/>
                <a:cs typeface="Georgia"/>
                <a:sym typeface="Georgia"/>
              </a:rPr>
              <a:t> also has to train for and demonstrate </a:t>
            </a:r>
            <a:r>
              <a:rPr lang="en" sz="1200" b="1" dirty="0">
                <a:solidFill>
                  <a:srgbClr val="000066"/>
                </a:solidFill>
                <a:latin typeface="Georgia"/>
                <a:ea typeface="Georgia"/>
                <a:cs typeface="Georgia"/>
                <a:sym typeface="Georgia"/>
              </a:rPr>
              <a:t>skiing proficiency and toboggan handling </a:t>
            </a:r>
            <a:r>
              <a:rPr lang="en" sz="1200" dirty="0">
                <a:solidFill>
                  <a:srgbClr val="333333"/>
                </a:solidFill>
                <a:latin typeface="Georgia"/>
                <a:ea typeface="Georgia"/>
                <a:cs typeface="Georgia"/>
                <a:sym typeface="Georgia"/>
              </a:rPr>
              <a:t>on the slope.</a:t>
            </a:r>
          </a:p>
          <a:p>
            <a:pPr lvl="0" rtl="0">
              <a:lnSpc>
                <a:spcPct val="115000"/>
              </a:lnSpc>
              <a:spcBef>
                <a:spcPts val="0"/>
              </a:spcBef>
              <a:spcAft>
                <a:spcPts val="1100"/>
              </a:spcAft>
              <a:buClr>
                <a:schemeClr val="dk1"/>
              </a:buClr>
              <a:buSzPct val="110000"/>
              <a:buFont typeface="Arial"/>
              <a:buNone/>
            </a:pPr>
            <a:r>
              <a:rPr lang="en" sz="1000" b="1" i="1" dirty="0">
                <a:solidFill>
                  <a:srgbClr val="333333"/>
                </a:solidFill>
              </a:rPr>
              <a:t>Topic Sentence #3 with reminder:</a:t>
            </a:r>
          </a:p>
          <a:p>
            <a:pPr marL="292100" lvl="0" indent="0" rtl="0">
              <a:lnSpc>
                <a:spcPct val="115000"/>
              </a:lnSpc>
              <a:spcBef>
                <a:spcPts val="0"/>
              </a:spcBef>
              <a:spcAft>
                <a:spcPts val="1800"/>
              </a:spcAft>
              <a:buClr>
                <a:schemeClr val="dk1"/>
              </a:buClr>
              <a:buSzPct val="91666"/>
              <a:buFont typeface="Arial"/>
              <a:buNone/>
            </a:pPr>
            <a:r>
              <a:rPr lang="en" sz="1200" dirty="0">
                <a:solidFill>
                  <a:srgbClr val="333333"/>
                </a:solidFill>
                <a:latin typeface="Georgia"/>
                <a:ea typeface="Georgia"/>
                <a:cs typeface="Georgia"/>
                <a:sym typeface="Georgia"/>
              </a:rPr>
              <a:t>Studying and ski training are both very </a:t>
            </a:r>
            <a:r>
              <a:rPr lang="en" sz="1200" b="1" dirty="0">
                <a:solidFill>
                  <a:srgbClr val="000066"/>
                </a:solidFill>
                <a:latin typeface="Georgia"/>
                <a:ea typeface="Georgia"/>
                <a:cs typeface="Georgia"/>
                <a:sym typeface="Georgia"/>
              </a:rPr>
              <a:t>time consuming</a:t>
            </a:r>
            <a:r>
              <a:rPr lang="en" sz="1200" dirty="0">
                <a:solidFill>
                  <a:srgbClr val="333333"/>
                </a:solidFill>
                <a:latin typeface="Georgia"/>
                <a:ea typeface="Georgia"/>
                <a:cs typeface="Georgia"/>
                <a:sym typeface="Georgia"/>
              </a:rPr>
              <a:t>, yet, even after </a:t>
            </a:r>
            <a:r>
              <a:rPr lang="en" sz="1200" b="1" dirty="0">
                <a:solidFill>
                  <a:srgbClr val="008000"/>
                </a:solidFill>
                <a:latin typeface="Georgia"/>
                <a:ea typeface="Georgia"/>
                <a:cs typeface="Georgia"/>
                <a:sym typeface="Georgia"/>
              </a:rPr>
              <a:t>ski patrollers</a:t>
            </a:r>
            <a:r>
              <a:rPr lang="en" sz="1200" dirty="0">
                <a:solidFill>
                  <a:srgbClr val="333333"/>
                </a:solidFill>
                <a:latin typeface="Georgia"/>
                <a:ea typeface="Georgia"/>
                <a:cs typeface="Georgia"/>
                <a:sym typeface="Georgia"/>
              </a:rPr>
              <a:t> pass all the exams, they still </a:t>
            </a:r>
            <a:r>
              <a:rPr lang="en" sz="1200" b="1" dirty="0">
                <a:solidFill>
                  <a:srgbClr val="008000"/>
                </a:solidFill>
                <a:latin typeface="Georgia"/>
                <a:ea typeface="Georgia"/>
                <a:cs typeface="Georgia"/>
                <a:sym typeface="Georgia"/>
              </a:rPr>
              <a:t>must commit</a:t>
            </a:r>
            <a:r>
              <a:rPr lang="en" sz="1200" dirty="0">
                <a:solidFill>
                  <a:srgbClr val="333333"/>
                </a:solidFill>
                <a:latin typeface="Georgia"/>
                <a:ea typeface="Georgia"/>
                <a:cs typeface="Georgia"/>
                <a:sym typeface="Georgia"/>
              </a:rPr>
              <a:t> themselves to skiing many hours regardless of the weather or snow conditions.</a:t>
            </a:r>
          </a:p>
          <a:p>
            <a:endParaRPr dirty="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icture Placeholder 3"/>
          <p:cNvGraphicFramePr>
            <a:graphicFrameLocks noGrp="1"/>
          </p:cNvGraphicFramePr>
          <p:nvPr>
            <p:ph type="pic" sz="quarter" idx="10"/>
          </p:nvPr>
        </p:nvGraphicFramePr>
        <p:xfrm>
          <a:off x="533400" y="164306"/>
          <a:ext cx="7467600" cy="3939540"/>
        </p:xfrm>
        <a:graphic>
          <a:graphicData uri="http://schemas.openxmlformats.org/drawingml/2006/table">
            <a:tbl>
              <a:tblPr firstRow="1" bandRow="1">
                <a:tableStyleId>{5C22544A-7EE6-4342-B048-85BDC9FD1C3A}</a:tableStyleId>
              </a:tblPr>
              <a:tblGrid>
                <a:gridCol w="2489200"/>
                <a:gridCol w="2489200"/>
                <a:gridCol w="2489200"/>
              </a:tblGrid>
              <a:tr h="548640">
                <a:tc gridSpan="3">
                  <a:txBody>
                    <a:bodyPr/>
                    <a:lstStyle/>
                    <a:p>
                      <a:r>
                        <a:rPr lang="en-US" sz="1100" dirty="0" smtClean="0">
                          <a:solidFill>
                            <a:srgbClr val="FF0000"/>
                          </a:solidFill>
                        </a:rPr>
                        <a:t>Thesis Statement/Central-controlling Claim</a:t>
                      </a:r>
                      <a:r>
                        <a:rPr lang="en-US" sz="110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 sz="1100" b="1" dirty="0" smtClean="0">
                          <a:solidFill>
                            <a:srgbClr val="008000"/>
                          </a:solidFill>
                          <a:latin typeface="Georgia"/>
                          <a:ea typeface="Georgia"/>
                          <a:cs typeface="Georgia"/>
                          <a:sym typeface="Georgia"/>
                        </a:rPr>
                        <a:t>Becoming a ski patroller turned out to be harder than I thought </a:t>
                      </a:r>
                      <a:r>
                        <a:rPr lang="en" sz="1100" dirty="0" smtClean="0">
                          <a:solidFill>
                            <a:srgbClr val="333333"/>
                          </a:solidFill>
                          <a:latin typeface="Georgia"/>
                          <a:ea typeface="Georgia"/>
                          <a:cs typeface="Georgia"/>
                          <a:sym typeface="Georgia"/>
                        </a:rPr>
                        <a:t>because of </a:t>
                      </a:r>
                      <a:r>
                        <a:rPr lang="en" sz="1100" b="1" dirty="0" smtClean="0">
                          <a:solidFill>
                            <a:srgbClr val="000066"/>
                          </a:solidFill>
                          <a:latin typeface="Georgia"/>
                          <a:ea typeface="Georgia"/>
                          <a:cs typeface="Georgia"/>
                          <a:sym typeface="Georgia"/>
                        </a:rPr>
                        <a:t>the studying, the skiing</a:t>
                      </a:r>
                      <a:r>
                        <a:rPr lang="en" sz="1100" dirty="0" smtClean="0">
                          <a:solidFill>
                            <a:srgbClr val="333333"/>
                          </a:solidFill>
                          <a:latin typeface="Georgia"/>
                          <a:ea typeface="Georgia"/>
                          <a:cs typeface="Georgia"/>
                          <a:sym typeface="Georgia"/>
                        </a:rPr>
                        <a:t>, and </a:t>
                      </a:r>
                      <a:r>
                        <a:rPr lang="en" sz="1100" b="1" dirty="0" smtClean="0">
                          <a:solidFill>
                            <a:srgbClr val="000066"/>
                          </a:solidFill>
                          <a:latin typeface="Georgia"/>
                          <a:ea typeface="Georgia"/>
                          <a:cs typeface="Georgia"/>
                          <a:sym typeface="Georgia"/>
                        </a:rPr>
                        <a:t>the time demands</a:t>
                      </a:r>
                      <a:r>
                        <a:rPr lang="en" sz="1100" dirty="0" smtClean="0">
                          <a:solidFill>
                            <a:srgbClr val="333333"/>
                          </a:solidFill>
                          <a:latin typeface="Georgia"/>
                          <a:ea typeface="Georgia"/>
                          <a:cs typeface="Georgia"/>
                          <a:sym typeface="Georgia"/>
                        </a:rPr>
                        <a:t>. </a:t>
                      </a:r>
                      <a:endParaRPr lang="en-US" sz="1100" dirty="0" smtClean="0"/>
                    </a:p>
                    <a:p>
                      <a:endParaRPr lang="en-US" sz="1100" dirty="0"/>
                    </a:p>
                  </a:txBody>
                  <a:tcPr marT="34290" marB="34290" anchor="ctr">
                    <a:solidFill>
                      <a:schemeClr val="bg1"/>
                    </a:solidFill>
                  </a:tcPr>
                </a:tc>
                <a:tc hMerge="1">
                  <a:txBody>
                    <a:bodyPr/>
                    <a:lstStyle/>
                    <a:p>
                      <a:endParaRPr lang="en-US" dirty="0"/>
                    </a:p>
                  </a:txBody>
                  <a:tcPr/>
                </a:tc>
                <a:tc hMerge="1">
                  <a:txBody>
                    <a:bodyPr/>
                    <a:lstStyle/>
                    <a:p>
                      <a:endParaRPr lang="en-US" dirty="0"/>
                    </a:p>
                  </a:txBody>
                  <a:tcPr/>
                </a:tc>
              </a:tr>
              <a:tr h="548640">
                <a:tc>
                  <a:txBody>
                    <a:bodyPr/>
                    <a:lstStyle/>
                    <a:p>
                      <a:r>
                        <a:rPr lang="en-US" sz="1100" b="1" dirty="0" smtClean="0"/>
                        <a:t>Supporting Claim</a:t>
                      </a:r>
                      <a:r>
                        <a:rPr lang="en-US" sz="1100" b="1" baseline="0" dirty="0" smtClean="0"/>
                        <a:t> #1</a:t>
                      </a:r>
                    </a:p>
                    <a:p>
                      <a:r>
                        <a:rPr lang="en-US" sz="1100" dirty="0" smtClean="0"/>
                        <a:t>Studying</a:t>
                      </a:r>
                      <a:endParaRPr lang="en-US" sz="1100" dirty="0"/>
                    </a:p>
                  </a:txBody>
                  <a:tcPr marT="34290" marB="34290"/>
                </a:tc>
                <a:tc>
                  <a:txBody>
                    <a:bodyPr/>
                    <a:lstStyle/>
                    <a:p>
                      <a:r>
                        <a:rPr lang="en-US" sz="1100" b="1" dirty="0" smtClean="0"/>
                        <a:t>Supporting Claim #2</a:t>
                      </a:r>
                    </a:p>
                    <a:p>
                      <a:r>
                        <a:rPr lang="en-US" sz="1100" b="0" dirty="0" smtClean="0"/>
                        <a:t>skiing</a:t>
                      </a:r>
                      <a:endParaRPr lang="en-US" sz="1100" b="0" dirty="0"/>
                    </a:p>
                  </a:txBody>
                  <a:tcPr marT="34290" marB="34290"/>
                </a:tc>
                <a:tc>
                  <a:txBody>
                    <a:bodyPr/>
                    <a:lstStyle/>
                    <a:p>
                      <a:r>
                        <a:rPr lang="en-US" sz="1100" b="1" dirty="0" smtClean="0"/>
                        <a:t>Supporting Claim #3</a:t>
                      </a:r>
                    </a:p>
                    <a:p>
                      <a:r>
                        <a:rPr lang="en-US" sz="1100" dirty="0" smtClean="0"/>
                        <a:t>Time demands</a:t>
                      </a:r>
                    </a:p>
                    <a:p>
                      <a:endParaRPr lang="en-US" sz="1100" dirty="0"/>
                    </a:p>
                  </a:txBody>
                  <a:tcPr marT="34290" marB="34290"/>
                </a:tc>
              </a:tr>
              <a:tr h="2628900">
                <a:tc>
                  <a:txBody>
                    <a:bodyPr/>
                    <a:lstStyle/>
                    <a:p>
                      <a:r>
                        <a:rPr lang="en-US" sz="1100" b="1" dirty="0" smtClean="0"/>
                        <a:t>Premise</a:t>
                      </a:r>
                    </a:p>
                    <a:p>
                      <a:pPr>
                        <a:buFont typeface="Arial" pitchFamily="34" charset="0"/>
                        <a:buChar char="•"/>
                      </a:pPr>
                      <a:r>
                        <a:rPr lang="en-US" sz="1100" b="0" baseline="0" dirty="0" smtClean="0"/>
                        <a:t>Medical terms</a:t>
                      </a:r>
                    </a:p>
                    <a:p>
                      <a:pPr>
                        <a:buFont typeface="Arial" pitchFamily="34" charset="0"/>
                        <a:buChar char="•"/>
                      </a:pPr>
                      <a:r>
                        <a:rPr lang="en-US" sz="1100" b="0" baseline="0" dirty="0" smtClean="0"/>
                        <a:t>Signs and symptoms</a:t>
                      </a:r>
                    </a:p>
                    <a:p>
                      <a:pPr>
                        <a:buFont typeface="Arial" pitchFamily="34" charset="0"/>
                        <a:buChar char="•"/>
                      </a:pPr>
                      <a:r>
                        <a:rPr lang="en-US" sz="1100" b="0" baseline="0" dirty="0" smtClean="0"/>
                        <a:t>Treatments </a:t>
                      </a:r>
                    </a:p>
                    <a:p>
                      <a:endParaRPr lang="en-US" sz="1100" b="1" dirty="0" smtClean="0"/>
                    </a:p>
                    <a:p>
                      <a:r>
                        <a:rPr lang="en-US" sz="1100" b="1" dirty="0" smtClean="0"/>
                        <a:t>Specific</a:t>
                      </a:r>
                      <a:r>
                        <a:rPr lang="en-US" sz="1100" b="1" baseline="0" dirty="0" smtClean="0"/>
                        <a:t> Examples</a:t>
                      </a:r>
                    </a:p>
                    <a:p>
                      <a:endParaRPr lang="en-US" sz="1100" b="1" baseline="0" dirty="0" smtClean="0"/>
                    </a:p>
                    <a:p>
                      <a:r>
                        <a:rPr lang="en-US" sz="1100" b="1" baseline="0" dirty="0" smtClean="0"/>
                        <a:t>Anecdote</a:t>
                      </a:r>
                    </a:p>
                    <a:p>
                      <a:endParaRPr lang="en-US" sz="1100" b="1" baseline="0" dirty="0" smtClean="0"/>
                    </a:p>
                    <a:p>
                      <a:r>
                        <a:rPr lang="en-US" sz="1100" b="1" baseline="0" dirty="0" smtClean="0"/>
                        <a:t>Commentary</a:t>
                      </a:r>
                    </a:p>
                    <a:p>
                      <a:endParaRPr lang="en-US" sz="1100" b="0" baseline="0" dirty="0" smtClean="0"/>
                    </a:p>
                    <a:p>
                      <a:pPr>
                        <a:buFont typeface="Arial" pitchFamily="34" charset="0"/>
                        <a:buChar char="•"/>
                      </a:pPr>
                      <a:endParaRPr lang="en-US" sz="1100" b="0" baseline="0" dirty="0" smtClean="0"/>
                    </a:p>
                    <a:p>
                      <a:endParaRPr lang="en-US" sz="1100" b="1" baseline="0" dirty="0" smtClean="0"/>
                    </a:p>
                  </a:txBody>
                  <a:tcPr marT="34290" marB="34290"/>
                </a:tc>
                <a:tc>
                  <a:txBody>
                    <a:bodyPr/>
                    <a:lstStyle/>
                    <a:p>
                      <a:r>
                        <a:rPr lang="en-US" sz="1100" b="1" dirty="0" smtClean="0"/>
                        <a:t>Premise</a:t>
                      </a:r>
                    </a:p>
                    <a:p>
                      <a:pPr>
                        <a:buFont typeface="Arial" pitchFamily="34" charset="0"/>
                        <a:buChar char="•"/>
                      </a:pPr>
                      <a:r>
                        <a:rPr lang="en-US" sz="1100" b="0" dirty="0" smtClean="0"/>
                        <a:t>Skiing proficiency</a:t>
                      </a:r>
                    </a:p>
                    <a:p>
                      <a:pPr>
                        <a:buFont typeface="Arial" pitchFamily="34" charset="0"/>
                        <a:buChar char="•"/>
                      </a:pPr>
                      <a:r>
                        <a:rPr lang="en-US" sz="1100" b="0" dirty="0" smtClean="0"/>
                        <a:t>Toboggan handling</a:t>
                      </a:r>
                    </a:p>
                    <a:p>
                      <a:endParaRPr lang="en-US" sz="1100" b="1" dirty="0" smtClean="0"/>
                    </a:p>
                    <a:p>
                      <a:r>
                        <a:rPr lang="en-US" sz="1100" b="1" dirty="0" smtClean="0"/>
                        <a:t>Specific</a:t>
                      </a:r>
                      <a:r>
                        <a:rPr lang="en-US" sz="1100" b="1" baseline="0" dirty="0" smtClean="0"/>
                        <a:t> Examples</a:t>
                      </a:r>
                    </a:p>
                    <a:p>
                      <a:endParaRPr lang="en-US" sz="1100" b="1" baseline="0" dirty="0" smtClean="0"/>
                    </a:p>
                    <a:p>
                      <a:r>
                        <a:rPr lang="en-US" sz="1100" b="1" baseline="0" dirty="0" smtClean="0"/>
                        <a:t>Anecdote</a:t>
                      </a:r>
                    </a:p>
                    <a:p>
                      <a:endParaRPr lang="en-US" sz="1100" b="1" baseline="0" dirty="0" smtClean="0"/>
                    </a:p>
                    <a:p>
                      <a:r>
                        <a:rPr lang="en-US" sz="1100" b="1" baseline="0" dirty="0" smtClean="0"/>
                        <a:t>Commentary</a:t>
                      </a:r>
                    </a:p>
                    <a:p>
                      <a:endParaRPr lang="en-US" sz="1100" b="0" baseline="0" dirty="0" smtClean="0"/>
                    </a:p>
                  </a:txBody>
                  <a:tcPr marT="34290" marB="34290"/>
                </a:tc>
                <a:tc>
                  <a:txBody>
                    <a:bodyPr/>
                    <a:lstStyle/>
                    <a:p>
                      <a:r>
                        <a:rPr lang="en-US" sz="1100" b="1" dirty="0" smtClean="0"/>
                        <a:t>Premise</a:t>
                      </a:r>
                    </a:p>
                    <a:p>
                      <a:pPr>
                        <a:buFont typeface="Arial" pitchFamily="34" charset="0"/>
                        <a:buChar char="•"/>
                      </a:pPr>
                      <a:r>
                        <a:rPr lang="en-US" sz="1100" b="0" dirty="0" smtClean="0"/>
                        <a:t>Commit</a:t>
                      </a:r>
                      <a:r>
                        <a:rPr lang="en-US" sz="1100" b="0" baseline="0" dirty="0" smtClean="0"/>
                        <a:t> to h</a:t>
                      </a:r>
                      <a:r>
                        <a:rPr lang="en-US" sz="1100" b="0" dirty="0" smtClean="0"/>
                        <a:t>ours of skiing</a:t>
                      </a:r>
                    </a:p>
                    <a:p>
                      <a:pPr>
                        <a:buFont typeface="Arial" pitchFamily="34" charset="0"/>
                        <a:buChar char="•"/>
                      </a:pPr>
                      <a:r>
                        <a:rPr lang="en-US" sz="1100" b="0" dirty="0" smtClean="0"/>
                        <a:t>Regardless of weather or skiing conditions</a:t>
                      </a:r>
                    </a:p>
                    <a:p>
                      <a:endParaRPr lang="en-US" sz="1100" b="1" dirty="0" smtClean="0"/>
                    </a:p>
                    <a:p>
                      <a:r>
                        <a:rPr lang="en-US" sz="1100" b="1" dirty="0" smtClean="0"/>
                        <a:t>Specific</a:t>
                      </a:r>
                      <a:r>
                        <a:rPr lang="en-US" sz="1100" b="1" baseline="0" dirty="0" smtClean="0"/>
                        <a:t> Examples</a:t>
                      </a:r>
                    </a:p>
                    <a:p>
                      <a:endParaRPr lang="en-US" sz="1100" b="1" baseline="0" dirty="0" smtClean="0"/>
                    </a:p>
                    <a:p>
                      <a:r>
                        <a:rPr lang="en-US" sz="1100" b="1" baseline="0" dirty="0" smtClean="0"/>
                        <a:t>Anecdote</a:t>
                      </a:r>
                    </a:p>
                    <a:p>
                      <a:endParaRPr lang="en-US" sz="1100" b="1" baseline="0" dirty="0" smtClean="0"/>
                    </a:p>
                    <a:p>
                      <a:r>
                        <a:rPr lang="en-US" sz="1100" b="1" baseline="0" dirty="0" smtClean="0"/>
                        <a:t>Commentary</a:t>
                      </a:r>
                    </a:p>
                    <a:p>
                      <a:endParaRPr lang="en-US" sz="1100" b="1" baseline="0" dirty="0" smtClean="0"/>
                    </a:p>
                  </a:txBody>
                  <a:tcPr marT="34290" marB="34290"/>
                </a:tc>
              </a:tr>
            </a:tbl>
          </a:graphicData>
        </a:graphic>
      </p:graphicFrame>
      <p:sp>
        <p:nvSpPr>
          <p:cNvPr id="3" name="Text Placeholder 2"/>
          <p:cNvSpPr>
            <a:spLocks noGrp="1"/>
          </p:cNvSpPr>
          <p:nvPr>
            <p:ph type="body" sz="quarter" idx="11"/>
          </p:nvPr>
        </p:nvSpPr>
        <p:spPr>
          <a:xfrm>
            <a:off x="533400" y="4572000"/>
            <a:ext cx="7467600" cy="457200"/>
          </a:xfrm>
          <a:solidFill>
            <a:srgbClr val="FFC000"/>
          </a:solidFill>
        </p:spPr>
        <p:txBody>
          <a:bodyPr>
            <a:normAutofit fontScale="77500" lnSpcReduction="20000"/>
          </a:bodyPr>
          <a:lstStyle/>
          <a:p>
            <a:pPr algn="ctr"/>
            <a:r>
              <a:rPr lang="en-US" sz="2800" dirty="0" smtClean="0"/>
              <a:t>Remember to add SUBSTANTIAL SUPPORT </a:t>
            </a:r>
            <a:r>
              <a:rPr lang="en-US" sz="2800" dirty="0" smtClean="0">
                <a:sym typeface="Wingdings" pitchFamily="2" charset="2"/>
              </a:rPr>
              <a:t></a:t>
            </a:r>
            <a:endParaRPr lang="en-US" sz="2800" dirty="0"/>
          </a:p>
        </p:txBody>
      </p:sp>
    </p:spTree>
  </p:cSld>
  <p:clrMapOvr>
    <a:masterClrMapping/>
  </p:clrMapOvr>
  <p:transition>
    <p:fade/>
  </p:transition>
</p:sld>
</file>

<file path=ppt/theme/theme1.xml><?xml version="1.0" encoding="utf-8"?>
<a:theme xmlns:a="http://schemas.openxmlformats.org/drawingml/2006/main"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450</Words>
  <Application>Microsoft Office PowerPoint</Application>
  <PresentationFormat>On-screen Show (16:9)</PresentationFormat>
  <Paragraphs>66</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modern</vt:lpstr>
      <vt:lpstr>Transitions &amp;  Thesis Reminders</vt:lpstr>
      <vt:lpstr>Thesis Statement</vt:lpstr>
      <vt:lpstr>Thesis Reminder</vt:lpstr>
      <vt:lpstr>Example 1</vt:lpstr>
      <vt:lpstr>Example 2</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Transitions &amp;  Thesis Reminders</dc:title>
  <dc:creator>Theresa Bowman</dc:creator>
  <cp:lastModifiedBy>tbowman</cp:lastModifiedBy>
  <cp:revision>12</cp:revision>
  <dcterms:modified xsi:type="dcterms:W3CDTF">2013-12-11T17:38:10Z</dcterms:modified>
</cp:coreProperties>
</file>