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4"/>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7" r:id="rId19"/>
    <p:sldId id="272" r:id="rId20"/>
    <p:sldId id="273" r:id="rId21"/>
    <p:sldId id="274" r:id="rId22"/>
    <p:sldId id="275" r:id="rId2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34A6CC96-2930-47DF-8E2F-3D6589C9CA1D}">
  <a:tblStyle styleId="{34A6CC96-2930-47DF-8E2F-3D6589C9CA1D}"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8" y="190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 xmlns:p14="http://schemas.microsoft.com/office/powerpoint/2010/main" val="19591794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10800000" flipH="1">
            <a:off x="0" y="1541738"/>
            <a:ext cx="9143999" cy="915711"/>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16" name="Shape 16"/>
          <p:cNvSpPr/>
          <p:nvPr/>
        </p:nvSpPr>
        <p:spPr>
          <a:xfrm>
            <a:off x="0" y="0"/>
            <a:ext cx="9144000" cy="1600199"/>
          </a:xfrm>
          <a:prstGeom prst="rect">
            <a:avLst/>
          </a:prstGeom>
          <a:solidFill>
            <a:schemeClr val="dk2"/>
          </a:solidFill>
          <a:ln>
            <a:noFill/>
          </a:ln>
        </p:spPr>
        <p:txBody>
          <a:bodyPr lIns="91425" tIns="45700" rIns="91425" bIns="45700" anchor="ctr" anchorCtr="0">
            <a:noAutofit/>
          </a:bodyPr>
          <a:lstStyle/>
          <a:p>
            <a:endParaRPr dirty="0"/>
          </a:p>
        </p:txBody>
      </p:sp>
      <p:sp>
        <p:nvSpPr>
          <p:cNvPr id="17" name="Shape 17"/>
          <p:cNvSpPr txBox="1">
            <a:spLocks noGrp="1"/>
          </p:cNvSpPr>
          <p:nvPr>
            <p:ph type="subTitle" idx="1"/>
          </p:nvPr>
        </p:nvSpPr>
        <p:spPr>
          <a:xfrm rot="-186991">
            <a:off x="1102116" y="2348618"/>
            <a:ext cx="7576304" cy="393946"/>
          </a:xfrm>
          <a:prstGeom prst="rect">
            <a:avLst/>
          </a:prstGeom>
        </p:spPr>
        <p:txBody>
          <a:bodyPr lIns="91425" tIns="91425" rIns="91425" bIns="91425" anchor="ctr" anchorCtr="0"/>
          <a:lstStyle>
            <a:lvl1pPr marL="0" indent="127000">
              <a:spcBef>
                <a:spcPts val="0"/>
              </a:spcBef>
              <a:buSzPct val="100000"/>
              <a:buNone/>
              <a:defRPr sz="2000"/>
            </a:lvl1pPr>
            <a:lvl2pPr marL="0" indent="127000">
              <a:spcBef>
                <a:spcPts val="0"/>
              </a:spcBef>
              <a:buSzPct val="100000"/>
              <a:buNone/>
              <a:defRPr sz="2000"/>
            </a:lvl2pPr>
            <a:lvl3pPr marL="0" indent="127000">
              <a:spcBef>
                <a:spcPts val="0"/>
              </a:spcBef>
              <a:buSzPct val="100000"/>
              <a:buNone/>
              <a:defRPr sz="2000"/>
            </a:lvl3pPr>
            <a:lvl4pPr marL="0" indent="127000">
              <a:spcBef>
                <a:spcPts val="0"/>
              </a:spcBef>
              <a:buSzPct val="100000"/>
              <a:buNone/>
              <a:defRPr sz="2000"/>
            </a:lvl4pPr>
            <a:lvl5pPr marL="0" indent="127000">
              <a:spcBef>
                <a:spcPts val="0"/>
              </a:spcBef>
              <a:buSzPct val="100000"/>
              <a:buNone/>
              <a:defRPr sz="2000"/>
            </a:lvl5pPr>
            <a:lvl6pPr marL="0" indent="127000">
              <a:spcBef>
                <a:spcPts val="0"/>
              </a:spcBef>
              <a:buSzPct val="100000"/>
              <a:buNone/>
              <a:defRPr sz="2000"/>
            </a:lvl6pPr>
            <a:lvl7pPr marL="0" indent="127000">
              <a:spcBef>
                <a:spcPts val="0"/>
              </a:spcBef>
              <a:buSzPct val="100000"/>
              <a:buNone/>
              <a:defRPr sz="2000"/>
            </a:lvl7pPr>
            <a:lvl8pPr marL="0" indent="127000">
              <a:spcBef>
                <a:spcPts val="0"/>
              </a:spcBef>
              <a:buSzPct val="100000"/>
              <a:buNone/>
              <a:defRPr sz="2000"/>
            </a:lvl8pPr>
            <a:lvl9pPr marL="0" indent="127000">
              <a:spcBef>
                <a:spcPts val="0"/>
              </a:spcBef>
              <a:buSzPct val="100000"/>
              <a:buNone/>
              <a:defRPr sz="2000"/>
            </a:lvl9pPr>
          </a:lstStyle>
          <a:p>
            <a:endParaRPr/>
          </a:p>
        </p:txBody>
      </p:sp>
      <p:sp>
        <p:nvSpPr>
          <p:cNvPr id="18" name="Shape 18"/>
          <p:cNvSpPr/>
          <p:nvPr/>
        </p:nvSpPr>
        <p:spPr>
          <a:xfrm rot="-180223">
            <a:off x="472457" y="1841105"/>
            <a:ext cx="498084" cy="337146"/>
          </a:xfrm>
          <a:prstGeom prst="star4">
            <a:avLst>
              <a:gd name="adj" fmla="val 20046"/>
            </a:avLst>
          </a:prstGeom>
          <a:solidFill>
            <a:schemeClr val="accent1"/>
          </a:solidFill>
          <a:ln>
            <a:noFill/>
          </a:ln>
        </p:spPr>
        <p:txBody>
          <a:bodyPr lIns="91425" tIns="45700" rIns="91425" bIns="45700" anchor="ctr" anchorCtr="0">
            <a:noAutofit/>
          </a:bodyPr>
          <a:lstStyle/>
          <a:p>
            <a:endParaRPr dirty="0"/>
          </a:p>
        </p:txBody>
      </p:sp>
      <p:sp>
        <p:nvSpPr>
          <p:cNvPr id="19" name="Shape 19"/>
          <p:cNvSpPr txBox="1">
            <a:spLocks noGrp="1"/>
          </p:cNvSpPr>
          <p:nvPr>
            <p:ph type="ctrTitle"/>
          </p:nvPr>
        </p:nvSpPr>
        <p:spPr>
          <a:xfrm rot="-183804">
            <a:off x="1035602" y="1005108"/>
            <a:ext cx="7763693" cy="1067996"/>
          </a:xfrm>
          <a:prstGeom prst="rect">
            <a:avLst/>
          </a:prstGeom>
        </p:spPr>
        <p:txBody>
          <a:bodyPr lIns="91425" tIns="91425" rIns="91425" bIns="91425" anchor="b" anchorCtr="0"/>
          <a:lstStyle>
            <a:lvl1pPr indent="304800">
              <a:buSzPct val="100000"/>
              <a:defRPr sz="4800" b="1"/>
            </a:lvl1pPr>
            <a:lvl2pPr indent="304800">
              <a:buSzPct val="100000"/>
              <a:defRPr sz="4800" b="1"/>
            </a:lvl2pPr>
            <a:lvl3pPr indent="304800">
              <a:buSzPct val="100000"/>
              <a:defRPr sz="4800" b="1"/>
            </a:lvl3pPr>
            <a:lvl4pPr indent="304800">
              <a:buSzPct val="100000"/>
              <a:defRPr sz="4800" b="1"/>
            </a:lvl4pPr>
            <a:lvl5pPr indent="304800">
              <a:buSzPct val="100000"/>
              <a:defRPr sz="4800" b="1"/>
            </a:lvl5pPr>
            <a:lvl6pPr indent="304800">
              <a:buSzPct val="100000"/>
              <a:defRPr sz="4800" b="1"/>
            </a:lvl6pPr>
            <a:lvl7pPr indent="304800">
              <a:buSzPct val="100000"/>
              <a:defRPr sz="4800" b="1"/>
            </a:lvl7pPr>
            <a:lvl8pPr indent="304800">
              <a:buSzPct val="100000"/>
              <a:defRPr sz="4800" b="1"/>
            </a:lvl8pPr>
            <a:lvl9pPr indent="304800">
              <a:buSzPct val="100000"/>
              <a:defRPr sz="4800" b="1"/>
            </a:lvl9pPr>
          </a:lstStyle>
          <a:p>
            <a:endParaRPr/>
          </a:p>
        </p:txBody>
      </p:sp>
      <p:sp>
        <p:nvSpPr>
          <p:cNvPr id="20" name="Shape 20"/>
          <p:cNvSpPr/>
          <p:nvPr/>
        </p:nvSpPr>
        <p:spPr>
          <a:xfrm flipH="1">
            <a:off x="0" y="2633472"/>
            <a:ext cx="9143999" cy="2511742"/>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endParaRPr dirty="0"/>
          </a:p>
        </p:txBody>
      </p:sp>
      <p:sp>
        <p:nvSpPr>
          <p:cNvPr id="21" name="Shape 21"/>
          <p:cNvSpPr/>
          <p:nvPr/>
        </p:nvSpPr>
        <p:spPr>
          <a:xfrm rot="-213060">
            <a:off x="920480" y="2871570"/>
            <a:ext cx="6010940" cy="216699"/>
          </a:xfrm>
          <a:prstGeom prst="rect">
            <a:avLst/>
          </a:prstGeom>
          <a:solidFill>
            <a:schemeClr val="dk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
        <p:nvSpPr>
          <p:cNvPr id="23" name="Shape 2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24" name="Shape 2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25" name="Shape 2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26" name="Shape 2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27" name="Shape 27"/>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endParaRPr dirty="0"/>
          </a:p>
        </p:txBody>
      </p:sp>
      <p:sp>
        <p:nvSpPr>
          <p:cNvPr id="28" name="Shape 2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endParaRPr dirty="0"/>
          </a:p>
        </p:txBody>
      </p:sp>
      <p:sp>
        <p:nvSpPr>
          <p:cNvPr id="30" name="Shape 3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endParaRPr dirty="0"/>
          </a:p>
        </p:txBody>
      </p:sp>
      <p:sp>
        <p:nvSpPr>
          <p:cNvPr id="31" name="Shape 31"/>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indent="0">
              <a:defRPr/>
            </a:lvl1pPr>
            <a:lvl2pPr indent="457200">
              <a:defRPr/>
            </a:lvl2pPr>
            <a:lvl3pPr indent="914400">
              <a:defRPr/>
            </a:lvl3pPr>
            <a:lvl4pPr indent="1371600">
              <a:defRPr/>
            </a:lvl4pPr>
            <a:lvl5pPr indent="1828800">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2"/>
        <p:cNvGrpSpPr/>
        <p:nvPr/>
      </p:nvGrpSpPr>
      <p:grpSpPr>
        <a:xfrm>
          <a:off x="0" y="0"/>
          <a:ext cx="0" cy="0"/>
          <a:chOff x="0" y="0"/>
          <a:chExt cx="0" cy="0"/>
        </a:xfrm>
      </p:grpSpPr>
      <p:sp>
        <p:nvSpPr>
          <p:cNvPr id="33" name="Shape 3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34" name="Shape 3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35" name="Shape 3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36" name="Shape 3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37" name="Shape 37"/>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endParaRPr dirty="0"/>
          </a:p>
        </p:txBody>
      </p:sp>
      <p:sp>
        <p:nvSpPr>
          <p:cNvPr id="38" name="Shape 3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9" name="Shape 39"/>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endParaRPr dirty="0"/>
          </a:p>
        </p:txBody>
      </p:sp>
      <p:sp>
        <p:nvSpPr>
          <p:cNvPr id="40" name="Shape 40"/>
          <p:cNvSpPr txBox="1">
            <a:spLocks noGrp="1"/>
          </p:cNvSpPr>
          <p:nvPr>
            <p:ph type="body" idx="1"/>
          </p:nvPr>
        </p:nvSpPr>
        <p:spPr>
          <a:xfrm>
            <a:off x="457200" y="1200150"/>
            <a:ext cx="4038599" cy="33945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marL="3657600">
              <a:defRPr/>
            </a:lvl9pPr>
          </a:lstStyle>
          <a:p>
            <a:endParaRPr/>
          </a:p>
        </p:txBody>
      </p:sp>
      <p:sp>
        <p:nvSpPr>
          <p:cNvPr id="41" name="Shape 41"/>
          <p:cNvSpPr txBox="1">
            <a:spLocks noGrp="1"/>
          </p:cNvSpPr>
          <p:nvPr>
            <p:ph type="body" idx="2"/>
          </p:nvPr>
        </p:nvSpPr>
        <p:spPr>
          <a:xfrm>
            <a:off x="4648200" y="1200150"/>
            <a:ext cx="4038599" cy="33945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marL="3657600">
              <a:defRPr/>
            </a:lvl9pPr>
          </a:lstStyle>
          <a:p>
            <a:endParaRPr/>
          </a:p>
        </p:txBody>
      </p:sp>
      <p:sp>
        <p:nvSpPr>
          <p:cNvPr id="42" name="Shape 42"/>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45" name="Shape 45"/>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46" name="Shape 46"/>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47" name="Shape 4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48" name="Shape 48"/>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endParaRPr dirty="0"/>
          </a:p>
        </p:txBody>
      </p:sp>
      <p:sp>
        <p:nvSpPr>
          <p:cNvPr id="49" name="Shape 49"/>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endParaRPr dirty="0"/>
          </a:p>
        </p:txBody>
      </p:sp>
      <p:sp>
        <p:nvSpPr>
          <p:cNvPr id="51" name="Shape 51"/>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54" name="Shape 5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55" name="Shape 5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56" name="Shape 56"/>
          <p:cNvSpPr txBox="1">
            <a:spLocks noGrp="1"/>
          </p:cNvSpPr>
          <p:nvPr>
            <p:ph type="body" idx="1"/>
          </p:nvPr>
        </p:nvSpPr>
        <p:spPr>
          <a:xfrm rot="-90017">
            <a:off x="999515" y="4338182"/>
            <a:ext cx="5568708" cy="355283"/>
          </a:xfrm>
          <a:prstGeom prst="rect">
            <a:avLst/>
          </a:prstGeom>
        </p:spPr>
        <p:txBody>
          <a:bodyPr lIns="91425" tIns="91425" rIns="91425" bIns="91425" anchor="b" anchorCtr="0"/>
          <a:lstStyle>
            <a:lvl1pPr marL="285750" indent="-171450">
              <a:spcBef>
                <a:spcPts val="0"/>
              </a:spcBef>
              <a:buSzPct val="100000"/>
              <a:buNone/>
              <a:defRPr sz="1800"/>
            </a:lvl1pPr>
          </a:lstStyle>
          <a:p>
            <a:endParaRPr/>
          </a:p>
        </p:txBody>
      </p:sp>
      <p:sp>
        <p:nvSpPr>
          <p:cNvPr id="57" name="Shape 5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58" name="Shape 58"/>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endParaRPr dirty="0"/>
          </a:p>
        </p:txBody>
      </p:sp>
      <p:sp>
        <p:nvSpPr>
          <p:cNvPr id="59" name="Shape 59"/>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62" name="Shape 62"/>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63" name="Shape 63"/>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endParaRPr dirty="0"/>
          </a:p>
        </p:txBody>
      </p:sp>
      <p:sp>
        <p:nvSpPr>
          <p:cNvPr id="64" name="Shape 64"/>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endParaRPr dirty="0"/>
          </a:p>
        </p:txBody>
      </p:sp>
      <p:sp>
        <p:nvSpPr>
          <p:cNvPr id="65" name="Shape 65"/>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endParaRPr dirty="0"/>
          </a:p>
        </p:txBody>
      </p:sp>
      <p:sp>
        <p:nvSpPr>
          <p:cNvPr id="66" name="Shape 66"/>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00"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w="107950" cap="flat">
            <a:solidFill>
              <a:srgbClr val="D23927"/>
            </a:solidFill>
            <a:prstDash val="solid"/>
            <a:round/>
            <a:headEnd type="none" w="med" len="med"/>
            <a:tailEnd type="none" w="med" len="med"/>
          </a:ln>
        </p:spPr>
      </p:cxnSp>
      <p:cxnSp>
        <p:nvCxnSpPr>
          <p:cNvPr id="6" name="Shape 6"/>
          <p:cNvCxnSpPr/>
          <p:nvPr/>
        </p:nvCxnSpPr>
        <p:spPr>
          <a:xfrm>
            <a:off x="9067800" y="57150"/>
            <a:ext cx="0" cy="5029199"/>
          </a:xfrm>
          <a:prstGeom prst="straightConnector1">
            <a:avLst/>
          </a:prstGeom>
          <a:noFill/>
          <a:ln w="114300" cap="flat">
            <a:solidFill>
              <a:srgbClr val="D23927"/>
            </a:solidFill>
            <a:prstDash val="solid"/>
            <a:round/>
            <a:headEnd type="none" w="med" len="med"/>
            <a:tailEnd type="none" w="med" len="med"/>
          </a:ln>
        </p:spPr>
      </p:cxnSp>
      <p:cxnSp>
        <p:nvCxnSpPr>
          <p:cNvPr id="7" name="Shape 7"/>
          <p:cNvCxnSpPr/>
          <p:nvPr/>
        </p:nvCxnSpPr>
        <p:spPr>
          <a:xfrm>
            <a:off x="533399" y="57150"/>
            <a:ext cx="0" cy="5029199"/>
          </a:xfrm>
          <a:prstGeom prst="straightConnector1">
            <a:avLst/>
          </a:prstGeom>
          <a:noFill/>
          <a:ln w="69850" cap="flat">
            <a:solidFill>
              <a:srgbClr val="D23927"/>
            </a:solidFill>
            <a:prstDash val="solid"/>
            <a:round/>
            <a:headEnd type="none" w="med" len="med"/>
            <a:tailEnd type="none" w="med" len="med"/>
          </a:ln>
        </p:spPr>
      </p:cxnSp>
      <p:cxnSp>
        <p:nvCxnSpPr>
          <p:cNvPr id="8" name="Shape 8"/>
          <p:cNvCxnSpPr/>
          <p:nvPr/>
        </p:nvCxnSpPr>
        <p:spPr>
          <a:xfrm flipH="1">
            <a:off x="914400" y="57150"/>
            <a:ext cx="152399" cy="4743600"/>
          </a:xfrm>
          <a:prstGeom prst="straightConnector1">
            <a:avLst/>
          </a:prstGeom>
          <a:noFill/>
          <a:ln w="152400" cap="flat">
            <a:solidFill>
              <a:srgbClr val="D23927"/>
            </a:solidFill>
            <a:prstDash val="solid"/>
            <a:round/>
            <a:headEnd type="none" w="med" len="med"/>
            <a:tailEnd type="none" w="med" len="med"/>
          </a:ln>
        </p:spPr>
      </p:cxnSp>
      <p:sp>
        <p:nvSpPr>
          <p:cNvPr id="9" name="Shape 9"/>
          <p:cNvSpPr/>
          <p:nvPr/>
        </p:nvSpPr>
        <p:spPr>
          <a:xfrm>
            <a:off x="110055" y="57150"/>
            <a:ext cx="1698625" cy="4972047"/>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ln w="25400" cap="flat">
            <a:solidFill>
              <a:srgbClr val="D23927"/>
            </a:solidFill>
            <a:prstDash val="solid"/>
            <a:round/>
            <a:headEnd type="none" w="med" len="med"/>
            <a:tailEnd type="none" w="med" len="med"/>
          </a:ln>
        </p:spPr>
        <p:txBody>
          <a:bodyPr lIns="91425" tIns="45700" rIns="91425" bIns="45700" anchor="t" anchorCtr="0">
            <a:noAutofit/>
          </a:bodyPr>
          <a:lstStyle/>
          <a:p>
            <a:endParaRPr dirty="0"/>
          </a:p>
        </p:txBody>
      </p:sp>
      <p:sp>
        <p:nvSpPr>
          <p:cNvPr id="10" name="Shape 10"/>
          <p:cNvSpPr/>
          <p:nvPr/>
        </p:nvSpPr>
        <p:spPr>
          <a:xfrm>
            <a:off x="7839160" y="4114800"/>
            <a:ext cx="1181100" cy="597693"/>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ln w="25400" cap="flat">
            <a:solidFill>
              <a:srgbClr val="CB2813"/>
            </a:solidFill>
            <a:prstDash val="solid"/>
            <a:round/>
            <a:headEnd type="none" w="med" len="med"/>
            <a:tailEnd type="none" w="med" len="med"/>
          </a:ln>
        </p:spPr>
        <p:txBody>
          <a:bodyPr lIns="91425" tIns="45700" rIns="91425" bIns="45700" anchor="t" anchorCtr="0">
            <a:noAutofit/>
          </a:bodyPr>
          <a:lstStyle/>
          <a:p>
            <a:endParaRPr dirty="0"/>
          </a:p>
        </p:txBody>
      </p:sp>
      <p:sp>
        <p:nvSpPr>
          <p:cNvPr id="11" name="Shape 11"/>
          <p:cNvSpPr/>
          <p:nvPr/>
        </p:nvSpPr>
        <p:spPr>
          <a:xfrm>
            <a:off x="8273122" y="2652712"/>
            <a:ext cx="777875" cy="1955006"/>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ln w="25400" cap="flat">
            <a:solidFill>
              <a:srgbClr val="D0331F"/>
            </a:solidFill>
            <a:prstDash val="solid"/>
            <a:round/>
            <a:headEnd type="none" w="med" len="med"/>
            <a:tailEnd type="none" w="med" len="med"/>
          </a:ln>
        </p:spPr>
        <p:txBody>
          <a:bodyPr lIns="91425" tIns="45700" rIns="91425" bIns="45700" anchor="t" anchorCtr="0">
            <a:noAutofit/>
          </a:bodyPr>
          <a:lstStyle/>
          <a:p>
            <a:endParaRPr dirty="0"/>
          </a:p>
        </p:txBody>
      </p:sp>
      <p:sp>
        <p:nvSpPr>
          <p:cNvPr id="12" name="Shape 12"/>
          <p:cNvSpPr txBox="1">
            <a:spLocks noGrp="1"/>
          </p:cNvSpPr>
          <p:nvPr>
            <p:ph type="title"/>
          </p:nvPr>
        </p:nvSpPr>
        <p:spPr>
          <a:xfrm rot="-180107">
            <a:off x="1177259" y="-15156"/>
            <a:ext cx="8220779" cy="859014"/>
          </a:xfrm>
          <a:prstGeom prst="rect">
            <a:avLst/>
          </a:prstGeom>
        </p:spPr>
        <p:txBody>
          <a:bodyPr lIns="91425" tIns="91425" rIns="91425" bIns="91425" anchor="ctr" anchorCtr="0"/>
          <a:lstStyle>
            <a:lvl1pPr marL="0">
              <a:buClr>
                <a:schemeClr val="lt1"/>
              </a:buClr>
              <a:buSzPct val="100000"/>
              <a:buFont typeface="Trebuchet MS"/>
              <a:buNone/>
              <a:defRPr sz="3600">
                <a:solidFill>
                  <a:schemeClr val="lt1"/>
                </a:solidFill>
                <a:latin typeface="Trebuchet MS"/>
                <a:ea typeface="Trebuchet MS"/>
                <a:cs typeface="Trebuchet MS"/>
                <a:sym typeface="Trebuchet MS"/>
              </a:defRPr>
            </a:lvl1pPr>
            <a:lvl2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2pPr>
            <a:lvl3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3pPr>
            <a:lvl4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4pPr>
            <a:lvl5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5pPr>
            <a:lvl6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6pPr>
            <a:lvl7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7pPr>
            <a:lvl8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8pPr>
            <a:lvl9pPr marL="0" indent="228600">
              <a:buClr>
                <a:schemeClr val="lt1"/>
              </a:buClr>
              <a:buSzPct val="100000"/>
              <a:buFont typeface="Trebuchet MS"/>
              <a:buNone/>
              <a:defRPr sz="360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371600"/>
            <a:ext cx="8229600" cy="3165899"/>
          </a:xfrm>
          <a:prstGeom prst="rect">
            <a:avLst/>
          </a:prstGeom>
        </p:spPr>
        <p:txBody>
          <a:bodyPr lIns="91425" tIns="91425" rIns="91425" bIns="91425" anchor="t" anchorCtr="0"/>
          <a:lstStyle>
            <a:lvl1pPr marL="342900" indent="-152400">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marL="742950" indent="-133350">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marL="1143000" indent="-76200">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marL="16002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marL="20574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marL="25146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marL="29718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marL="34290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marL="3886200" indent="-11430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ail.baylorschool.org/~jstover/technology/techfair04/DecofIndappeals.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please.com/cig/writing-well/take-high-road-appeal-to-ethic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foplease.com/cig/writing-well/take-high-road-appeal-to-ethic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nfoplease.com/cig/writing-well/tug-heartstrings-appeal-to-emotio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foplease.com/cig/writing-well/tug-heartstrings-appeal-to-emotion.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foplease.com/cig/writing-well/tug-heartstrings-appeal-to-emotio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foplease.com/cig/writing-well/tug-heartstrings-appeal-to-emotio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foplease.com/cig/writing-well/my-way-or-highway-acknowledging-oppositio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nfoplease.com/cig/writing-well/my-way-or-highway-acknowledging-opposition.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foplease.com/cig/writing-well/my-way-or-highway-acknowledging-opposition.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foplease.com/cig/writing-well/my-way-or-highway-acknowledging-oppositio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foplease.com/cig/writing-well/why-see-it-my-way-persuasion-argumentatio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nfoplease.com/cig/writing-well/why-see-it-my-way-persuasion-argumentatio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foplease.com/cig/writing-well/b-c-appeal-to-reaso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rot="-183804">
            <a:off x="1035602" y="1005108"/>
            <a:ext cx="7763693" cy="1067996"/>
          </a:xfrm>
          <a:prstGeom prst="rect">
            <a:avLst/>
          </a:prstGeom>
        </p:spPr>
        <p:txBody>
          <a:bodyPr lIns="91425" tIns="91425" rIns="91425" bIns="91425" anchor="b" anchorCtr="0">
            <a:noAutofit/>
          </a:bodyPr>
          <a:lstStyle/>
          <a:p>
            <a:pPr>
              <a:buNone/>
            </a:pPr>
            <a:r>
              <a:rPr lang="en" sz="4000" dirty="0"/>
              <a:t>WHY NOT SEE IT MY WAY?</a:t>
            </a:r>
          </a:p>
        </p:txBody>
      </p:sp>
      <p:sp>
        <p:nvSpPr>
          <p:cNvPr id="69" name="Shape 69"/>
          <p:cNvSpPr txBox="1">
            <a:spLocks noGrp="1"/>
          </p:cNvSpPr>
          <p:nvPr>
            <p:ph type="subTitle" idx="1"/>
          </p:nvPr>
        </p:nvSpPr>
        <p:spPr>
          <a:xfrm rot="-186991">
            <a:off x="1102116" y="2348618"/>
            <a:ext cx="7576304" cy="393946"/>
          </a:xfrm>
          <a:prstGeom prst="rect">
            <a:avLst/>
          </a:prstGeom>
        </p:spPr>
        <p:txBody>
          <a:bodyPr lIns="91425" tIns="91425" rIns="91425" bIns="91425" anchor="ctr" anchorCtr="0">
            <a:noAutofit/>
          </a:bodyPr>
          <a:lstStyle/>
          <a:p>
            <a:pPr>
              <a:buNone/>
            </a:pPr>
            <a:r>
              <a:rPr lang="en"/>
              <a:t>Persuasion and Argumentation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A + B = C; APPEAL TO REASON (LOGOS)</a:t>
            </a:r>
          </a:p>
        </p:txBody>
      </p:sp>
      <p:sp>
        <p:nvSpPr>
          <p:cNvPr id="117" name="Shape 117"/>
          <p:cNvSpPr txBox="1">
            <a:spLocks noGrp="1"/>
          </p:cNvSpPr>
          <p:nvPr>
            <p:ph type="body" idx="1"/>
          </p:nvPr>
        </p:nvSpPr>
        <p:spPr>
          <a:xfrm>
            <a:off x="131200" y="892250"/>
            <a:ext cx="8869799" cy="3702299"/>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91666"/>
              <a:buFont typeface="Arial"/>
              <a:buNone/>
            </a:pPr>
            <a:r>
              <a:rPr lang="en" sz="1800" dirty="0">
                <a:solidFill>
                  <a:schemeClr val="tx2"/>
                </a:solidFill>
                <a:latin typeface="Arial"/>
                <a:ea typeface="Arial"/>
                <a:cs typeface="Arial"/>
                <a:sym typeface="Arial"/>
              </a:rPr>
              <a:t>However, a </a:t>
            </a:r>
            <a:r>
              <a:rPr lang="en" sz="1800" i="1" dirty="0">
                <a:solidFill>
                  <a:schemeClr val="tx2"/>
                </a:solidFill>
                <a:latin typeface="Arial"/>
                <a:ea typeface="Arial"/>
                <a:cs typeface="Arial"/>
                <a:sym typeface="Arial"/>
              </a:rPr>
              <a:t>syllogism</a:t>
            </a:r>
            <a:r>
              <a:rPr lang="en" sz="1800" dirty="0">
                <a:solidFill>
                  <a:schemeClr val="tx2"/>
                </a:solidFill>
                <a:latin typeface="Arial"/>
                <a:ea typeface="Arial"/>
                <a:cs typeface="Arial"/>
                <a:sym typeface="Arial"/>
              </a:rPr>
              <a:t> can be valid but not true, as in this example:</a:t>
            </a:r>
          </a:p>
          <a:p>
            <a:pPr marL="457200" lvl="0" indent="-3048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Major premise: Ten chefs can cook faster than one chef.</a:t>
            </a:r>
          </a:p>
          <a:p>
            <a:pPr marL="457200" lvl="0" indent="-3048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Minor premise: One chef can make a soufflé in an hour.</a:t>
            </a:r>
          </a:p>
          <a:p>
            <a:pPr marL="457200" lvl="0" indent="-3048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Conclusion: Therefore, 10 chefs can make a soufflé in six minutes.</a:t>
            </a:r>
          </a:p>
          <a:p>
            <a:pPr lvl="0" rtl="0">
              <a:lnSpc>
                <a:spcPct val="109090"/>
              </a:lnSpc>
              <a:spcBef>
                <a:spcPts val="800"/>
              </a:spcBef>
              <a:spcAft>
                <a:spcPts val="800"/>
              </a:spcAft>
              <a:buClr>
                <a:schemeClr val="dk2"/>
              </a:buClr>
              <a:buSzPct val="91666"/>
              <a:buFont typeface="Arial"/>
              <a:buNone/>
            </a:pPr>
            <a:r>
              <a:rPr lang="en" sz="1800" dirty="0" smtClean="0">
                <a:solidFill>
                  <a:schemeClr val="tx2"/>
                </a:solidFill>
                <a:latin typeface="Arial"/>
                <a:ea typeface="Arial"/>
                <a:cs typeface="Arial"/>
                <a:sym typeface="Arial"/>
              </a:rPr>
              <a:t>To </a:t>
            </a:r>
            <a:r>
              <a:rPr lang="en" sz="1800" dirty="0">
                <a:solidFill>
                  <a:schemeClr val="tx2"/>
                </a:solidFill>
                <a:latin typeface="Arial"/>
                <a:ea typeface="Arial"/>
                <a:cs typeface="Arial"/>
                <a:sym typeface="Arial"/>
              </a:rPr>
              <a:t>use deductive reasoning correctly, first make sure that the major premise is true. If it isn't valid, the rest of the argument will bomb. Then craft a minor premise that logically follows the first one. Finally, decide if the conclusion is sound.</a:t>
            </a:r>
          </a:p>
          <a:p>
            <a:pPr lvl="0" rtl="0">
              <a:lnSpc>
                <a:spcPct val="109090"/>
              </a:lnSpc>
              <a:spcBef>
                <a:spcPts val="800"/>
              </a:spcBef>
              <a:spcAft>
                <a:spcPts val="800"/>
              </a:spcAft>
              <a:buClr>
                <a:schemeClr val="dk2"/>
              </a:buClr>
              <a:buSzPct val="91666"/>
              <a:buFont typeface="Arial"/>
              <a:buNone/>
            </a:pPr>
            <a:r>
              <a:rPr lang="en" sz="1800" dirty="0">
                <a:solidFill>
                  <a:schemeClr val="tx2"/>
                </a:solidFill>
                <a:latin typeface="Arial"/>
                <a:ea typeface="Arial"/>
                <a:cs typeface="Arial"/>
                <a:sym typeface="Arial"/>
              </a:rPr>
              <a:t>It's not likely that you'll be using formal syllogisms in your writing, but you will be using this method of thinking when you construct an argument deductively. The following excerpt from the </a:t>
            </a:r>
            <a:r>
              <a:rPr lang="en" sz="1800" i="1" dirty="0">
                <a:solidFill>
                  <a:schemeClr val="tx2"/>
                </a:solidFill>
                <a:latin typeface="Arial"/>
                <a:ea typeface="Arial"/>
                <a:cs typeface="Arial"/>
                <a:sym typeface="Arial"/>
              </a:rPr>
              <a:t>Declaration of Independence</a:t>
            </a:r>
            <a:r>
              <a:rPr lang="en" sz="1800" dirty="0">
                <a:solidFill>
                  <a:schemeClr val="tx2"/>
                </a:solidFill>
                <a:latin typeface="Arial"/>
                <a:ea typeface="Arial"/>
                <a:cs typeface="Arial"/>
                <a:sym typeface="Arial"/>
              </a:rPr>
              <a:t> relies on a deductive pattern to make its argument</a:t>
            </a:r>
            <a:r>
              <a:rPr lang="en" sz="1200" dirty="0">
                <a:solidFill>
                  <a:schemeClr val="tx2"/>
                </a:solidFill>
                <a:latin typeface="Arial"/>
                <a:ea typeface="Arial"/>
                <a:cs typeface="Arial"/>
                <a:sym typeface="Arial"/>
              </a:rPr>
              <a:t>. </a:t>
            </a:r>
          </a:p>
          <a:p>
            <a:endParaRPr lang="en" sz="1200" dirty="0">
              <a:solidFill>
                <a:schemeClr val="tx2"/>
              </a:solidFill>
              <a:latin typeface="Arial"/>
              <a:ea typeface="Arial"/>
              <a:cs typeface="Arial"/>
              <a:sym typeface="Arial"/>
            </a:endParaRPr>
          </a:p>
          <a:p>
            <a:endParaRPr lang="en" sz="12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http://www.infoplease.com/cig/writing-well/b-c-appeal-to-reason.html#ixzz2mV3R7dNh</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a:solidFill>
                  <a:schemeClr val="tx2"/>
                </a:solidFill>
              </a:rPr>
              <a:t>A + B = C; APPEAL TO REASON (LOGOS)</a:t>
            </a:r>
          </a:p>
        </p:txBody>
      </p:sp>
      <p:sp>
        <p:nvSpPr>
          <p:cNvPr id="123" name="Shape 123"/>
          <p:cNvSpPr txBox="1">
            <a:spLocks noGrp="1"/>
          </p:cNvSpPr>
          <p:nvPr>
            <p:ph type="body" idx="1"/>
          </p:nvPr>
        </p:nvSpPr>
        <p:spPr>
          <a:xfrm>
            <a:off x="218675" y="1200150"/>
            <a:ext cx="8861100" cy="3394500"/>
          </a:xfrm>
          <a:prstGeom prst="rect">
            <a:avLst/>
          </a:prstGeom>
        </p:spPr>
        <p:txBody>
          <a:bodyPr lIns="91425" tIns="91425" rIns="91425" bIns="91425" anchor="t" anchorCtr="0">
            <a:noAutofit/>
          </a:bodyPr>
          <a:lstStyle/>
          <a:p>
            <a:pPr lvl="0" rtl="0">
              <a:buNone/>
            </a:pPr>
            <a:r>
              <a:rPr lang="en" dirty="0">
                <a:solidFill>
                  <a:schemeClr val="tx2"/>
                </a:solidFill>
              </a:rPr>
              <a:t>
</a:t>
            </a:r>
            <a:r>
              <a:rPr lang="en" sz="1800" dirty="0">
                <a:solidFill>
                  <a:schemeClr val="tx2"/>
                </a:solidFill>
                <a:latin typeface="Arial"/>
                <a:ea typeface="Arial"/>
                <a:cs typeface="Arial"/>
                <a:sym typeface="Arial"/>
              </a:rPr>
              <a:t>The Declaration of Independence:  an analysis of the three persuasive appeals.</a:t>
            </a:r>
          </a:p>
          <a:p>
            <a:endParaRPr lang="en" sz="1800" dirty="0">
              <a:solidFill>
                <a:schemeClr val="tx2"/>
              </a:solidFill>
              <a:latin typeface="Arial"/>
              <a:ea typeface="Arial"/>
              <a:cs typeface="Arial"/>
              <a:sym typeface="Arial"/>
            </a:endParaRPr>
          </a:p>
          <a:p>
            <a:pPr>
              <a:buNone/>
            </a:pPr>
            <a:r>
              <a:rPr lang="en" sz="1100" u="sng" dirty="0">
                <a:solidFill>
                  <a:schemeClr val="tx2"/>
                </a:solidFill>
                <a:latin typeface="Arial"/>
                <a:ea typeface="Arial"/>
                <a:cs typeface="Arial"/>
                <a:sym typeface="Arial"/>
                <a:hlinkClick r:id="rId3"/>
              </a:rPr>
              <a:t>http://mail.baylorschool.org/~jstover/technology/techfair04/DecofIndappeals.htm</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sz="2400"/>
              <a:t>TAKE THE HIGH ROAD: the appeal to ethics (ETHOS)</a:t>
            </a:r>
          </a:p>
        </p:txBody>
      </p:sp>
      <p:sp>
        <p:nvSpPr>
          <p:cNvPr id="129" name="Shape 129"/>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61111"/>
              <a:buFont typeface="Arial"/>
              <a:buNone/>
            </a:pPr>
            <a:r>
              <a:rPr lang="en" sz="1800" i="1" dirty="0">
                <a:solidFill>
                  <a:schemeClr val="tx2"/>
                </a:solidFill>
                <a:latin typeface="Arial"/>
                <a:ea typeface="Arial"/>
                <a:cs typeface="Arial"/>
                <a:sym typeface="Arial"/>
              </a:rPr>
              <a:t>Ethics</a:t>
            </a:r>
            <a:r>
              <a:rPr lang="en" sz="1800" dirty="0">
                <a:solidFill>
                  <a:schemeClr val="tx2"/>
                </a:solidFill>
                <a:latin typeface="Arial"/>
                <a:ea typeface="Arial"/>
                <a:cs typeface="Arial"/>
                <a:sym typeface="Arial"/>
              </a:rPr>
              <a:t> is our moral sense, our sense of right and wrong.</a:t>
            </a:r>
          </a:p>
          <a:p>
            <a:pPr lvl="0" rtl="0">
              <a:lnSpc>
                <a:spcPct val="109090"/>
              </a:lnSpc>
              <a:spcBef>
                <a:spcPts val="800"/>
              </a:spcBef>
              <a:spcAft>
                <a:spcPts val="800"/>
              </a:spcAft>
              <a:buClr>
                <a:schemeClr val="dk2"/>
              </a:buClr>
              <a:buSzPct val="61111"/>
              <a:buFont typeface="Arial"/>
              <a:buNone/>
            </a:pPr>
            <a:r>
              <a:rPr lang="en" sz="1800" dirty="0">
                <a:solidFill>
                  <a:schemeClr val="tx2"/>
                </a:solidFill>
                <a:latin typeface="Arial"/>
                <a:ea typeface="Arial"/>
                <a:cs typeface="Arial"/>
                <a:sym typeface="Arial"/>
              </a:rPr>
              <a:t>The credibility and persuasiveness of your claims is in direct proportion to your reader's view of you as a person of good sense, good moral character, and good intentions—your ethics. Your trustworthiness arises from the quality of your proof and your ability to take the high ground. Cheap shots weaken your argument, especially if they intentionally deceive your audience.</a:t>
            </a:r>
          </a:p>
          <a:p>
            <a:pPr lvl="0" rtl="0">
              <a:lnSpc>
                <a:spcPct val="109090"/>
              </a:lnSpc>
              <a:spcBef>
                <a:spcPts val="800"/>
              </a:spcBef>
              <a:spcAft>
                <a:spcPts val="800"/>
              </a:spcAft>
              <a:buClr>
                <a:schemeClr val="dk2"/>
              </a:buClr>
              <a:buSzPct val="61111"/>
              <a:buFont typeface="Arial"/>
              <a:buNone/>
            </a:pPr>
            <a:r>
              <a:rPr lang="en" sz="1800" dirty="0">
                <a:solidFill>
                  <a:schemeClr val="tx2"/>
                </a:solidFill>
                <a:latin typeface="Arial"/>
                <a:ea typeface="Arial"/>
                <a:cs typeface="Arial"/>
                <a:sym typeface="Arial"/>
              </a:rPr>
              <a:t>The following argument is especially strong not only because it draws on solid examples and ethics, but also because the writer is not afraid to admit his own culpability</a:t>
            </a:r>
          </a:p>
          <a:p>
            <a:endParaRPr lang="en" sz="1800" dirty="0">
              <a:solidFill>
                <a:schemeClr val="tx2"/>
              </a:solidFill>
              <a:latin typeface="Arial"/>
              <a:ea typeface="Arial"/>
              <a:cs typeface="Arial"/>
              <a:sym typeface="Arial"/>
            </a:endParaRPr>
          </a:p>
          <a:p>
            <a:endParaRPr lang="en" sz="18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Take the High Road: Appeal to Ethics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http://www.infoplease.com/cig/writing-well/take-high-road-appeal-to-ethics.html#ixzz2mV4WJnk0</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sz="2400"/>
              <a:t>TAKE THE HIGH ROAD: the appeal to ethics (ETHOS)</a:t>
            </a:r>
          </a:p>
        </p:txBody>
      </p:sp>
      <p:sp>
        <p:nvSpPr>
          <p:cNvPr id="135" name="Shape 13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buNone/>
            </a:pPr>
            <a:r>
              <a:rPr lang="en"/>
              <a:t>THE BLAME GAME</a:t>
            </a:r>
          </a:p>
          <a:p>
            <a:pPr>
              <a:buNone/>
            </a:pPr>
            <a:r>
              <a:rPr lang="en" sz="1100" u="sng">
                <a:solidFill>
                  <a:schemeClr val="hlink"/>
                </a:solidFill>
                <a:latin typeface="Arial"/>
                <a:ea typeface="Arial"/>
                <a:cs typeface="Arial"/>
                <a:sym typeface="Arial"/>
                <a:hlinkClick r:id="rId3"/>
              </a:rPr>
              <a:t>http://www.infoplease.com/cig/writing-well/take-high-road-appeal-to-ethics.html</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sz="2400"/>
              <a:t>TUG THE HEARTSTRINGS: appeal to emotions (PATHOS)</a:t>
            </a:r>
          </a:p>
        </p:txBody>
      </p:sp>
      <p:sp>
        <p:nvSpPr>
          <p:cNvPr id="141" name="Shape 141"/>
          <p:cNvSpPr txBox="1">
            <a:spLocks noGrp="1"/>
          </p:cNvSpPr>
          <p:nvPr>
            <p:ph type="body" idx="1"/>
          </p:nvPr>
        </p:nvSpPr>
        <p:spPr>
          <a:xfrm>
            <a:off x="457200" y="1047750"/>
            <a:ext cx="8229600" cy="35469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600" b="1" dirty="0">
                <a:solidFill>
                  <a:schemeClr val="tx2"/>
                </a:solidFill>
                <a:latin typeface="Arial"/>
                <a:ea typeface="Arial"/>
                <a:cs typeface="Arial"/>
                <a:sym typeface="Arial"/>
              </a:rPr>
              <a:t>I Will Fight No More Forever</a:t>
            </a:r>
          </a:p>
          <a:p>
            <a:pPr marL="457200" lvl="0" indent="-317500" rtl="0">
              <a:lnSpc>
                <a:spcPct val="115000"/>
              </a:lnSpc>
              <a:spcBef>
                <a:spcPts val="0"/>
              </a:spcBef>
              <a:buClr>
                <a:srgbClr val="000000"/>
              </a:buClr>
              <a:buSzPct val="166666"/>
              <a:buFont typeface="Arial"/>
              <a:buChar char="•"/>
            </a:pPr>
            <a:r>
              <a:rPr lang="en" sz="1600" dirty="0">
                <a:solidFill>
                  <a:schemeClr val="tx2"/>
                </a:solidFill>
                <a:latin typeface="Arial"/>
                <a:ea typeface="Arial"/>
                <a:cs typeface="Arial"/>
                <a:sym typeface="Arial"/>
              </a:rPr>
              <a:t>Tell General Howard I know his heart. What he told me before, I have in my heart. I am tired of fighting. Our chiefs are killed. Looking Glass is dead. Toohoolhoolzote is dead. The old men are all dead. It is the young men who say yes and no. He who led on the young men is dead. It is cold and we have no blankets. The little children are freezing to death. My people, some of them, have run away to the hills and have no blankets, no food: no one knows where they are—perhaps freezing to death. I want to have time to look for my children and see how many I can find. Maybe I shall find them among the dead. Hear me, my chiefs. I am tired; my heart is sick and sad. From where the sun now stands, I will fight no more forever.</a:t>
            </a:r>
          </a:p>
          <a:p>
            <a:pPr marL="457200" lvl="0" indent="-317500" rtl="0">
              <a:lnSpc>
                <a:spcPct val="115000"/>
              </a:lnSpc>
              <a:spcBef>
                <a:spcPts val="0"/>
              </a:spcBef>
              <a:buClr>
                <a:srgbClr val="000000"/>
              </a:buClr>
              <a:buSzPct val="166666"/>
              <a:buFont typeface="Arial"/>
              <a:buChar char="•"/>
            </a:pPr>
            <a:r>
              <a:rPr lang="en" sz="1600" dirty="0">
                <a:solidFill>
                  <a:schemeClr val="tx2"/>
                </a:solidFill>
                <a:latin typeface="Arial"/>
                <a:ea typeface="Arial"/>
                <a:cs typeface="Arial"/>
                <a:sym typeface="Arial"/>
              </a:rPr>
              <a:t>—Chief Joseph, 1877</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Tug the Heartstrings: Appeal to Emotion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http://www.infoplease.com/cig/writing-well/tug-heartstrings-appeal-to-emotion.html#ixzz2mV5Jnl8w</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sz="2400"/>
              <a:t>TUG THE HEARTSTRINGS: appeal to emotions (PATHOS)</a:t>
            </a:r>
          </a:p>
        </p:txBody>
      </p:sp>
      <p:sp>
        <p:nvSpPr>
          <p:cNvPr id="147" name="Shape 147"/>
          <p:cNvSpPr txBox="1">
            <a:spLocks noGrp="1"/>
          </p:cNvSpPr>
          <p:nvPr>
            <p:ph type="body" idx="1"/>
          </p:nvPr>
        </p:nvSpPr>
        <p:spPr>
          <a:xfrm>
            <a:off x="457200" y="971550"/>
            <a:ext cx="8229600" cy="36231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600" dirty="0">
                <a:solidFill>
                  <a:schemeClr val="tx2"/>
                </a:solidFill>
                <a:latin typeface="Arial"/>
                <a:ea typeface="Arial"/>
                <a:cs typeface="Arial"/>
                <a:sym typeface="Arial"/>
              </a:rPr>
              <a:t>Chief Joseph uses emotion to persuade his audience that he will never again fight a battle. The stately sentences, simple diction, and poignant details combine to create a tragic tone that convinces readers of his sincerity—and his heartbreak.</a:t>
            </a:r>
          </a:p>
          <a:p>
            <a:pPr lvl="0" rtl="0">
              <a:lnSpc>
                <a:spcPct val="109090"/>
              </a:lnSpc>
              <a:spcBef>
                <a:spcPts val="800"/>
              </a:spcBef>
              <a:spcAft>
                <a:spcPts val="800"/>
              </a:spcAft>
              <a:buClr>
                <a:schemeClr val="dk2"/>
              </a:buClr>
              <a:buSzPct val="78571"/>
              <a:buFont typeface="Arial"/>
              <a:buNone/>
            </a:pPr>
            <a:r>
              <a:rPr lang="en" sz="1600" dirty="0">
                <a:solidFill>
                  <a:schemeClr val="tx2"/>
                </a:solidFill>
                <a:latin typeface="Arial"/>
                <a:ea typeface="Arial"/>
                <a:cs typeface="Arial"/>
                <a:sym typeface="Arial"/>
              </a:rPr>
              <a:t>An effective essay can draw its strength from facts and reasoning, but logic can carry you just so far with certain readers. Depending on your audience and topic, you're going to want to pour on some feeling. You do this by appealing to your reader's needs:</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Physical needs </a:t>
            </a:r>
            <a:r>
              <a:rPr lang="en" sz="1800" dirty="0">
                <a:solidFill>
                  <a:schemeClr val="tx2"/>
                </a:solidFill>
                <a:latin typeface="Arial"/>
                <a:ea typeface="Arial"/>
                <a:cs typeface="Arial"/>
                <a:sym typeface="Arial"/>
              </a:rPr>
              <a:t>(food, water, sleep, air, protection from injury and harm)</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Social needs</a:t>
            </a:r>
            <a:r>
              <a:rPr lang="en" sz="1800" dirty="0">
                <a:solidFill>
                  <a:schemeClr val="tx2"/>
                </a:solidFill>
                <a:latin typeface="Arial"/>
                <a:ea typeface="Arial"/>
                <a:cs typeface="Arial"/>
                <a:sym typeface="Arial"/>
              </a:rPr>
              <a:t> (status, power, freedom, approval, belonging, fitting in)</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Psychological needs</a:t>
            </a:r>
            <a:r>
              <a:rPr lang="en" sz="1800" dirty="0">
                <a:solidFill>
                  <a:schemeClr val="tx2"/>
                </a:solidFill>
                <a:latin typeface="Arial"/>
                <a:ea typeface="Arial"/>
                <a:cs typeface="Arial"/>
                <a:sym typeface="Arial"/>
              </a:rPr>
              <a:t> (love, affection, security, self-esteem, respect)</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Tug the Heartstrings: Appeal to Emotion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http://www.infoplease.com/cig/writing-well/tug-heartstrings-appeal-to-emotion.html#ixzz2mV5fBoiP</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sz="2400"/>
              <a:t>TUG THE HEARTSTRINGS: appeal to emotions (PATHOS)</a:t>
            </a:r>
          </a:p>
        </p:txBody>
      </p:sp>
      <p:sp>
        <p:nvSpPr>
          <p:cNvPr id="153" name="Shape 153"/>
          <p:cNvSpPr txBox="1">
            <a:spLocks noGrp="1"/>
          </p:cNvSpPr>
          <p:nvPr>
            <p:ph type="body" idx="1"/>
          </p:nvPr>
        </p:nvSpPr>
        <p:spPr>
          <a:xfrm>
            <a:off x="0" y="944725"/>
            <a:ext cx="9067800" cy="3649799"/>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Following is an example of a persuasive appeal that relies on emotion. It's from Thomas Paine's </a:t>
            </a:r>
            <a:r>
              <a:rPr lang="en" sz="1400" i="1" dirty="0">
                <a:solidFill>
                  <a:schemeClr val="tx2"/>
                </a:solidFill>
                <a:latin typeface="Arial"/>
                <a:ea typeface="Arial"/>
                <a:cs typeface="Arial"/>
                <a:sym typeface="Arial"/>
              </a:rPr>
              <a:t>The Crisis</a:t>
            </a:r>
            <a:r>
              <a:rPr lang="en" sz="1400" dirty="0">
                <a:solidFill>
                  <a:schemeClr val="tx2"/>
                </a:solidFill>
                <a:latin typeface="Arial"/>
                <a:ea typeface="Arial"/>
                <a:cs typeface="Arial"/>
                <a:sym typeface="Arial"/>
              </a:rPr>
              <a:t>. Paine's essay was so effective that it propelled the colonies into the Revolutionary War.</a:t>
            </a:r>
          </a:p>
          <a:p>
            <a:pPr marL="457200" lvl="0" indent="-317500" rtl="0">
              <a:lnSpc>
                <a:spcPct val="115000"/>
              </a:lnSpc>
              <a:spcBef>
                <a:spcPts val="0"/>
              </a:spcBef>
              <a:buClr>
                <a:srgbClr val="000000"/>
              </a:buClr>
              <a:buSzPct val="166666"/>
              <a:buFont typeface="Arial"/>
              <a:buChar char="•"/>
            </a:pPr>
            <a:r>
              <a:rPr lang="en" sz="1600" dirty="0">
                <a:solidFill>
                  <a:schemeClr val="tx2"/>
                </a:solidFill>
                <a:latin typeface="Arial"/>
                <a:ea typeface="Arial"/>
                <a:cs typeface="Arial"/>
                <a:sym typeface="Arial"/>
              </a:rPr>
              <a:t>These are the times that try men's souls. The summer soldier and the sunshine patriot will in this crisis shrink from the service of his country; but he that stands it NOW deserves the love and thanks for man and woman. Tyranny, like hell, is not easily conquered; yet we have this consolation with us, that the harder the conflict, the more glorious the triumph. What we obtain too cheap, we esteem too lightly; 'tis dearness only that gives everything its value. Heaven knows how to put a proper price upon its goods; and it would be strange indeed, if so celestial an article as FREEDOM should not be highly rated. Britain, with an army to enforce her tyranny, has declared that she has a right (</a:t>
            </a:r>
            <a:r>
              <a:rPr lang="en" sz="1600" i="1" dirty="0">
                <a:solidFill>
                  <a:schemeClr val="tx2"/>
                </a:solidFill>
                <a:latin typeface="Arial"/>
                <a:ea typeface="Arial"/>
                <a:cs typeface="Arial"/>
                <a:sym typeface="Arial"/>
              </a:rPr>
              <a:t>not only to TAX</a:t>
            </a:r>
            <a:r>
              <a:rPr lang="en" sz="1600" dirty="0">
                <a:solidFill>
                  <a:schemeClr val="tx2"/>
                </a:solidFill>
                <a:latin typeface="Arial"/>
                <a:ea typeface="Arial"/>
                <a:cs typeface="Arial"/>
                <a:sym typeface="Arial"/>
              </a:rPr>
              <a:t>) but “to BIND us in ALL CASES WHATSOEVER,” and if being </a:t>
            </a:r>
            <a:r>
              <a:rPr lang="en" sz="1600" i="1" dirty="0">
                <a:solidFill>
                  <a:schemeClr val="tx2"/>
                </a:solidFill>
                <a:latin typeface="Arial"/>
                <a:ea typeface="Arial"/>
                <a:cs typeface="Arial"/>
                <a:sym typeface="Arial"/>
              </a:rPr>
              <a:t>bound in that manner</a:t>
            </a:r>
            <a:r>
              <a:rPr lang="en" sz="1600" dirty="0">
                <a:solidFill>
                  <a:schemeClr val="tx2"/>
                </a:solidFill>
                <a:latin typeface="Arial"/>
                <a:ea typeface="Arial"/>
                <a:cs typeface="Arial"/>
                <a:sym typeface="Arial"/>
              </a:rPr>
              <a:t> is not slavery, then there is no such thing as slavery upon earth. Even the expression is impious, for so unlimited a power can belong only to God …</a:t>
            </a:r>
          </a:p>
          <a:p>
            <a:pPr marL="457200" lvl="0" indent="-317500" rtl="0">
              <a:lnSpc>
                <a:spcPct val="115000"/>
              </a:lnSpc>
              <a:spcBef>
                <a:spcPts val="0"/>
              </a:spcBef>
              <a:buClr>
                <a:srgbClr val="F3F3F3"/>
              </a:buClr>
              <a:buSzPct val="166666"/>
              <a:buFont typeface="Arial"/>
              <a:buChar char="•"/>
            </a:pPr>
            <a:r>
              <a:rPr lang="en" sz="1400" dirty="0">
                <a:solidFill>
                  <a:schemeClr val="tx2"/>
                </a:solidFill>
                <a:latin typeface="Arial"/>
                <a:ea typeface="Arial"/>
                <a:cs typeface="Arial"/>
                <a:sym typeface="Arial"/>
              </a:rPr>
              <a:t>—Thomas Paine, The Crisis, Number I (1776)</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Tug the Heartstrings: Appeal to Emotion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http://www.infoplease.com/cig/writing-well/tug-heartstrings-appeal-to-emotion.html#ixzz2mV5qO0dP</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THE MOMENT OF TRUTH</a:t>
            </a:r>
          </a:p>
        </p:txBody>
      </p:sp>
      <p:sp>
        <p:nvSpPr>
          <p:cNvPr id="159" name="Shape 159"/>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110000"/>
              <a:buFont typeface="Arial"/>
              <a:buNone/>
            </a:pPr>
            <a:r>
              <a:rPr lang="en" sz="1000" b="1" dirty="0">
                <a:solidFill>
                  <a:schemeClr val="tx2"/>
                </a:solidFill>
                <a:latin typeface="Arial"/>
                <a:ea typeface="Arial"/>
                <a:cs typeface="Arial"/>
                <a:sym typeface="Arial"/>
              </a:rPr>
              <a:t>
</a:t>
            </a:r>
            <a:r>
              <a:rPr lang="en" sz="1800" dirty="0">
                <a:solidFill>
                  <a:schemeClr val="tx2"/>
                </a:solidFill>
                <a:latin typeface="Arial"/>
                <a:ea typeface="Arial"/>
                <a:cs typeface="Arial"/>
                <a:sym typeface="Arial"/>
              </a:rPr>
              <a:t>Which persuasive strategy do you use? Use reason, emotion, and ethics (or some combination of these) based on the following considerations:</a:t>
            </a:r>
          </a:p>
          <a:p>
            <a:pPr marL="457200" lvl="0" indent="-3429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What kind of persuasion is most likely to sway your readers as you deal in an open and honest manner?</a:t>
            </a:r>
          </a:p>
          <a:p>
            <a:pPr marL="457200" lvl="0" indent="-3429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What objections, if any, are they likely to have to your argument?</a:t>
            </a:r>
          </a:p>
          <a:p>
            <a:pPr marL="457200" lvl="0" indent="-3429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How strong is your case? (Use more examples, facts, statistics, and other “hard” proof if your argument is weak.)</a:t>
            </a:r>
          </a:p>
          <a:p>
            <a:endParaRPr lang="en" sz="1800" dirty="0">
              <a:solidFill>
                <a:schemeClr val="tx2"/>
              </a:solidFill>
              <a:latin typeface="Arial"/>
              <a:ea typeface="Arial"/>
              <a:cs typeface="Arial"/>
              <a:sym typeface="Arial"/>
            </a:endParaRPr>
          </a:p>
          <a:p>
            <a:pPr lvl="0" rtl="0">
              <a:buClr>
                <a:schemeClr val="dk2"/>
              </a:buClr>
              <a:buSzPct val="78571"/>
              <a:buFont typeface="Arial"/>
              <a:buNone/>
            </a:pPr>
            <a:r>
              <a:rPr lang="en" sz="1400" dirty="0">
                <a:solidFill>
                  <a:schemeClr val="tx2"/>
                </a:solidFill>
                <a:latin typeface="Arial"/>
                <a:ea typeface="Arial"/>
                <a:cs typeface="Arial"/>
                <a:sym typeface="Arial"/>
              </a:rPr>
              <a:t>Don't use appeals to emotion in place of solid arguments or to stir up feelings that are dangerous or harmful</a:t>
            </a:r>
          </a:p>
          <a:p>
            <a:endParaRPr lang="en" sz="1400" dirty="0">
              <a:solidFill>
                <a:schemeClr val="tx2"/>
              </a:solidFill>
              <a:latin typeface="Arial"/>
              <a:ea typeface="Arial"/>
              <a:cs typeface="Arial"/>
              <a:sym typeface="Arial"/>
            </a:endParaRPr>
          </a:p>
          <a:p>
            <a:pPr lvl="0" rtl="0">
              <a:buClr>
                <a:schemeClr val="dk2"/>
              </a:buClr>
              <a:buSzPct val="110000"/>
              <a:buFont typeface="Arial"/>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Tug the Heartstrings: Appeal to Emotion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http://www.infoplease.com/cig/writing-well/tug-heartstrings-appeal-to-emotion.html#ixzz2mV6PWujL</a:t>
            </a: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Tug the Heartstrings: Appeal to Emotion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http://www.infoplease.com/cig/writing-well/tug-heartstrings-appeal-to-emotion.html#ixzz2mV6Awb1w</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EXEMPLAR ESSAY</a:t>
            </a:r>
            <a:endParaRPr lang="en-US" dirty="0"/>
          </a:p>
        </p:txBody>
      </p:sp>
      <p:sp>
        <p:nvSpPr>
          <p:cNvPr id="3" name="Text Placeholder 2"/>
          <p:cNvSpPr>
            <a:spLocks noGrp="1"/>
          </p:cNvSpPr>
          <p:nvPr>
            <p:ph type="body" idx="1"/>
          </p:nvPr>
        </p:nvSpPr>
        <p:spPr>
          <a:xfrm>
            <a:off x="152400" y="895350"/>
            <a:ext cx="8534400" cy="3699300"/>
          </a:xfrm>
        </p:spPr>
        <p:txBody>
          <a:bodyPr/>
          <a:lstStyle/>
          <a:p>
            <a:r>
              <a:rPr lang="en-US" sz="2800" dirty="0" smtClean="0"/>
              <a:t>BRINGING BABIES BACK TO JAPAN</a:t>
            </a:r>
          </a:p>
          <a:p>
            <a:r>
              <a:rPr lang="en-US" sz="2800" dirty="0" smtClean="0"/>
              <a:t>Directions:</a:t>
            </a:r>
          </a:p>
          <a:p>
            <a:pPr>
              <a:buFont typeface="Arial" pitchFamily="34" charset="0"/>
              <a:buChar char="•"/>
            </a:pPr>
            <a:r>
              <a:rPr lang="en-US" sz="2400" dirty="0" smtClean="0"/>
              <a:t>Underline the thesis statement twice</a:t>
            </a:r>
          </a:p>
          <a:p>
            <a:pPr>
              <a:buFont typeface="Arial" pitchFamily="34" charset="0"/>
              <a:buChar char="•"/>
            </a:pPr>
            <a:r>
              <a:rPr lang="en-US" sz="2400" dirty="0" smtClean="0"/>
              <a:t>Underline each topic sentence once</a:t>
            </a:r>
          </a:p>
          <a:p>
            <a:pPr>
              <a:buFont typeface="Arial" pitchFamily="34" charset="0"/>
              <a:buChar char="•"/>
            </a:pPr>
            <a:r>
              <a:rPr lang="en-US" sz="2400" dirty="0" smtClean="0"/>
              <a:t>Highlight transitional words and phrases</a:t>
            </a:r>
          </a:p>
          <a:p>
            <a:pPr>
              <a:buFont typeface="Arial" pitchFamily="34" charset="0"/>
              <a:buChar char="•"/>
            </a:pPr>
            <a:r>
              <a:rPr lang="en-US" sz="2400" dirty="0" smtClean="0"/>
              <a:t>Annotate the rhetorical appeals and circle the evidence</a:t>
            </a:r>
          </a:p>
          <a:p>
            <a:pPr lvl="1">
              <a:buFont typeface="Arial" pitchFamily="34" charset="0"/>
              <a:buChar char="•"/>
            </a:pPr>
            <a:r>
              <a:rPr lang="en-US" dirty="0" smtClean="0"/>
              <a:t>E = Ethos</a:t>
            </a:r>
          </a:p>
          <a:p>
            <a:pPr lvl="1">
              <a:buFont typeface="Arial" pitchFamily="34" charset="0"/>
              <a:buChar char="•"/>
            </a:pPr>
            <a:r>
              <a:rPr lang="en-US" dirty="0" smtClean="0"/>
              <a:t>L = Logos</a:t>
            </a:r>
          </a:p>
          <a:p>
            <a:pPr lvl="1">
              <a:buFont typeface="Arial" pitchFamily="34" charset="0"/>
              <a:buChar char="•"/>
            </a:pPr>
            <a:r>
              <a:rPr lang="en-US" dirty="0" smtClean="0"/>
              <a:t>P = Pathos</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sz="2400"/>
              <a:t>MY WAY OR THE HIGHWAY: </a:t>
            </a:r>
            <a:r>
              <a:rPr lang="en" sz="1800"/>
              <a:t>Acknowledging the Opposition</a:t>
            </a:r>
          </a:p>
        </p:txBody>
      </p:sp>
      <p:sp>
        <p:nvSpPr>
          <p:cNvPr id="165" name="Shape 16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As much as you might like to, you can't ignore the arguments against your opinion. Think of it like the dog next door—you know, the one who barks all night, no matter how much you moan. Sometimes, you just have to take action.</a:t>
            </a:r>
          </a:p>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You can deal with the opposition by …</a:t>
            </a:r>
          </a:p>
          <a:p>
            <a:pPr marL="457200" lvl="0" indent="-317500" rtl="0">
              <a:lnSpc>
                <a:spcPct val="115000"/>
              </a:lnSpc>
              <a:spcBef>
                <a:spcPts val="0"/>
              </a:spcBef>
              <a:buClr>
                <a:srgbClr val="000000"/>
              </a:buClr>
              <a:buSzPct val="166666"/>
              <a:buFont typeface="Arial"/>
              <a:buChar char="•"/>
            </a:pPr>
            <a:r>
              <a:rPr lang="en" sz="1400" dirty="0">
                <a:solidFill>
                  <a:schemeClr val="tx2"/>
                </a:solidFill>
                <a:latin typeface="Arial"/>
                <a:ea typeface="Arial"/>
                <a:cs typeface="Arial"/>
                <a:sym typeface="Arial"/>
              </a:rPr>
              <a:t>Identifying the main arguments against your side.</a:t>
            </a:r>
          </a:p>
          <a:p>
            <a:pPr marL="457200" lvl="0" indent="-317500" rtl="0">
              <a:lnSpc>
                <a:spcPct val="115000"/>
              </a:lnSpc>
              <a:spcBef>
                <a:spcPts val="0"/>
              </a:spcBef>
              <a:buClr>
                <a:srgbClr val="000000"/>
              </a:buClr>
              <a:buSzPct val="166666"/>
              <a:buFont typeface="Arial"/>
              <a:buChar char="•"/>
            </a:pPr>
            <a:r>
              <a:rPr lang="en" sz="1400" dirty="0">
                <a:solidFill>
                  <a:schemeClr val="tx2"/>
                </a:solidFill>
                <a:latin typeface="Arial"/>
                <a:ea typeface="Arial"/>
                <a:cs typeface="Arial"/>
                <a:sym typeface="Arial"/>
              </a:rPr>
              <a:t>Acknowledging the arguments in your writing.</a:t>
            </a:r>
          </a:p>
          <a:p>
            <a:pPr marL="457200" lvl="0" indent="-317500" rtl="0">
              <a:lnSpc>
                <a:spcPct val="115000"/>
              </a:lnSpc>
              <a:spcBef>
                <a:spcPts val="0"/>
              </a:spcBef>
              <a:buClr>
                <a:srgbClr val="000000"/>
              </a:buClr>
              <a:buSzPct val="166666"/>
              <a:buFont typeface="Arial"/>
              <a:buChar char="•"/>
            </a:pPr>
            <a:r>
              <a:rPr lang="en" sz="1400" dirty="0">
                <a:solidFill>
                  <a:schemeClr val="tx2"/>
                </a:solidFill>
                <a:latin typeface="Arial"/>
                <a:ea typeface="Arial"/>
                <a:cs typeface="Arial"/>
                <a:sym typeface="Arial"/>
              </a:rPr>
              <a:t>Countering the opposition.</a:t>
            </a:r>
          </a:p>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With the barking dog next door, you're on your own.</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My Way or the Highway: Acknowledging the Opposition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http://www.infoplease.com/cig/writing-well/my-way-or-highway-acknowledging-opposition.html#ixzz2mV6paCo9</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Text Placeholder 2"/>
          <p:cNvSpPr>
            <a:spLocks noGrp="1"/>
          </p:cNvSpPr>
          <p:nvPr>
            <p:ph type="body" idx="1"/>
          </p:nvPr>
        </p:nvSpPr>
        <p:spPr/>
        <p:txBody>
          <a:bodyPr/>
          <a:lstStyle/>
          <a:p>
            <a:r>
              <a:rPr lang="en-US" dirty="0" smtClean="0"/>
              <a:t>Students will be able to:</a:t>
            </a:r>
          </a:p>
          <a:p>
            <a:pPr lvl="0">
              <a:buFont typeface="Arial" pitchFamily="34" charset="0"/>
              <a:buChar char="•"/>
            </a:pPr>
            <a:r>
              <a:rPr lang="en-US" dirty="0" smtClean="0"/>
              <a:t>Define ethos, pathos, and logos</a:t>
            </a:r>
          </a:p>
          <a:p>
            <a:pPr lvl="0">
              <a:buFont typeface="Arial" pitchFamily="34" charset="0"/>
              <a:buChar char="•"/>
            </a:pPr>
            <a:r>
              <a:rPr lang="en-US" dirty="0" smtClean="0"/>
              <a:t>Distinguish between examples of pathos, ethos, and logos</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sz="2400"/>
              <a:t>MY WAY OR THE HIGHWAY: </a:t>
            </a:r>
            <a:r>
              <a:rPr lang="en" sz="1800"/>
              <a:t>Acknowledging the Opposition</a:t>
            </a:r>
          </a:p>
        </p:txBody>
      </p:sp>
      <p:sp>
        <p:nvSpPr>
          <p:cNvPr id="171" name="Shape 171"/>
          <p:cNvSpPr txBox="1">
            <a:spLocks noGrp="1"/>
          </p:cNvSpPr>
          <p:nvPr>
            <p:ph type="body" idx="1"/>
          </p:nvPr>
        </p:nvSpPr>
        <p:spPr>
          <a:xfrm>
            <a:off x="457200" y="1434575"/>
            <a:ext cx="8229600" cy="3160200"/>
          </a:xfrm>
          <a:prstGeom prst="rect">
            <a:avLst/>
          </a:prstGeom>
        </p:spPr>
        <p:txBody>
          <a:bodyPr lIns="91425" tIns="91425" rIns="91425" bIns="91425" anchor="t" anchorCtr="0">
            <a:noAutofit/>
          </a:bodyPr>
          <a:lstStyle/>
          <a:p>
            <a:pPr lvl="0" rtl="0">
              <a:buClr>
                <a:schemeClr val="dk2"/>
              </a:buClr>
              <a:buSzPct val="78571"/>
              <a:buFont typeface="Arial"/>
              <a:buNone/>
            </a:pPr>
            <a:r>
              <a:rPr lang="en" sz="1400">
                <a:solidFill>
                  <a:schemeClr val="dk2"/>
                </a:solidFill>
                <a:latin typeface="Arial"/>
                <a:ea typeface="Arial"/>
                <a:cs typeface="Arial"/>
                <a:sym typeface="Arial"/>
              </a:rPr>
              <a:t>Start by considering your audience. The more information you have about your readers, the easier it will be for you to anticipate possible opposition. This table lays it all out:</a:t>
            </a: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endParaRPr lang="en" sz="1400">
              <a:solidFill>
                <a:schemeClr val="dk2"/>
              </a:solidFill>
              <a:latin typeface="Arial"/>
              <a:ea typeface="Arial"/>
              <a:cs typeface="Arial"/>
              <a:sym typeface="Arial"/>
            </a:endParaRPr>
          </a:p>
          <a:p>
            <a:pPr>
              <a:buNone/>
            </a:pPr>
            <a:r>
              <a:rPr lang="en" sz="1000">
                <a:solidFill>
                  <a:schemeClr val="dk2"/>
                </a:solidFill>
                <a:latin typeface="Arial"/>
                <a:ea typeface="Arial"/>
                <a:cs typeface="Arial"/>
                <a:sym typeface="Arial"/>
              </a:rPr>
              <a:t>Read more: </a:t>
            </a:r>
            <a:r>
              <a:rPr lang="en" sz="1000">
                <a:solidFill>
                  <a:srgbClr val="003399"/>
                </a:solidFill>
                <a:latin typeface="Arial"/>
                <a:ea typeface="Arial"/>
                <a:cs typeface="Arial"/>
                <a:sym typeface="Arial"/>
                <a:hlinkClick r:id="rId3"/>
              </a:rPr>
              <a:t>Writing Well: My Way or the Highway: Acknowledging the Opposition | Infoplease.com</a:t>
            </a:r>
            <a:r>
              <a:rPr lang="en" sz="1000">
                <a:solidFill>
                  <a:schemeClr val="dk2"/>
                </a:solidFill>
                <a:latin typeface="Arial"/>
                <a:ea typeface="Arial"/>
                <a:cs typeface="Arial"/>
                <a:sym typeface="Arial"/>
              </a:rPr>
              <a:t> </a:t>
            </a:r>
            <a:r>
              <a:rPr lang="en" sz="1000">
                <a:solidFill>
                  <a:srgbClr val="003399"/>
                </a:solidFill>
                <a:latin typeface="Arial"/>
                <a:ea typeface="Arial"/>
                <a:cs typeface="Arial"/>
                <a:sym typeface="Arial"/>
                <a:hlinkClick r:id="rId3"/>
              </a:rPr>
              <a:t>http://www.infoplease.com/cig/writing-well/my-way-or-highway-acknowledging-opposition.html#ixzz2mV74XeAQ</a:t>
            </a:r>
          </a:p>
        </p:txBody>
      </p:sp>
      <p:graphicFrame>
        <p:nvGraphicFramePr>
          <p:cNvPr id="172" name="Shape 172"/>
          <p:cNvGraphicFramePr/>
          <p:nvPr/>
        </p:nvGraphicFramePr>
        <p:xfrm>
          <a:off x="952500" y="2295250"/>
          <a:ext cx="7239000" cy="2353110"/>
        </p:xfrm>
        <a:graphic>
          <a:graphicData uri="http://schemas.openxmlformats.org/drawingml/2006/table">
            <a:tbl>
              <a:tblPr>
                <a:noFill/>
                <a:tableStyleId>{34A6CC96-2930-47DF-8E2F-3D6589C9CA1D}</a:tableStyleId>
              </a:tblPr>
              <a:tblGrid>
                <a:gridCol w="3619500"/>
                <a:gridCol w="3619500"/>
              </a:tblGrid>
              <a:tr h="324575">
                <a:tc>
                  <a:txBody>
                    <a:bodyPr/>
                    <a:lstStyle/>
                    <a:p>
                      <a:pPr algn="ctr">
                        <a:buNone/>
                      </a:pPr>
                      <a:r>
                        <a:rPr lang="en"/>
                        <a:t>TYPE OF AUDIENCE</a:t>
                      </a:r>
                    </a:p>
                  </a:txBody>
                  <a:tcPr marL="91425" marR="91425" marT="91425" marB="91425">
                    <a:solidFill>
                      <a:srgbClr val="EA9999"/>
                    </a:solidFill>
                  </a:tcPr>
                </a:tc>
                <a:tc>
                  <a:txBody>
                    <a:bodyPr/>
                    <a:lstStyle/>
                    <a:p>
                      <a:pPr algn="ctr">
                        <a:buNone/>
                      </a:pPr>
                      <a:r>
                        <a:rPr lang="en"/>
                        <a:t>TYPE OF OPPOSITION</a:t>
                      </a:r>
                    </a:p>
                  </a:txBody>
                  <a:tcPr marL="91425" marR="91425" marT="91425" marB="91425">
                    <a:solidFill>
                      <a:srgbClr val="EA9999"/>
                    </a:solidFill>
                  </a:tcPr>
                </a:tc>
              </a:tr>
              <a:tr h="489225">
                <a:tc>
                  <a:txBody>
                    <a:bodyPr/>
                    <a:lstStyle/>
                    <a:p>
                      <a:pPr>
                        <a:buNone/>
                      </a:pPr>
                      <a:r>
                        <a:rPr lang="en"/>
                        <a:t>NEUTRAL</a:t>
                      </a:r>
                    </a:p>
                  </a:txBody>
                  <a:tcPr marL="91425" marR="91425" marT="91425" marB="91425">
                    <a:solidFill>
                      <a:srgbClr val="FCE5CD"/>
                    </a:solidFill>
                  </a:tcPr>
                </a:tc>
                <a:tc>
                  <a:txBody>
                    <a:bodyPr/>
                    <a:lstStyle/>
                    <a:p>
                      <a:pPr>
                        <a:buNone/>
                      </a:pPr>
                      <a:r>
                        <a:rPr lang="en"/>
                        <a:t>LIKELY VERY LITTLE</a:t>
                      </a:r>
                    </a:p>
                  </a:txBody>
                  <a:tcPr marL="91425" marR="91425" marT="91425" marB="91425">
                    <a:solidFill>
                      <a:srgbClr val="FCE5CD"/>
                    </a:solidFill>
                  </a:tcPr>
                </a:tc>
              </a:tr>
              <a:tr h="489225">
                <a:tc>
                  <a:txBody>
                    <a:bodyPr/>
                    <a:lstStyle/>
                    <a:p>
                      <a:pPr rtl="0">
                        <a:buNone/>
                      </a:pPr>
                      <a:r>
                        <a:rPr lang="en"/>
                        <a:t>FRIENDLY</a:t>
                      </a:r>
                    </a:p>
                  </a:txBody>
                  <a:tcPr marL="91425" marR="91425" marT="91425" marB="91425">
                    <a:solidFill>
                      <a:srgbClr val="FCE5CD"/>
                    </a:solidFill>
                  </a:tcPr>
                </a:tc>
                <a:tc>
                  <a:txBody>
                    <a:bodyPr/>
                    <a:lstStyle/>
                    <a:p>
                      <a:pPr rtl="0">
                        <a:buNone/>
                      </a:pPr>
                      <a:r>
                        <a:rPr lang="en"/>
                        <a:t>NONE</a:t>
                      </a:r>
                    </a:p>
                  </a:txBody>
                  <a:tcPr marL="91425" marR="91425" marT="91425" marB="91425">
                    <a:solidFill>
                      <a:srgbClr val="FCE5CD"/>
                    </a:solidFill>
                  </a:tcPr>
                </a:tc>
              </a:tr>
              <a:tr h="489225">
                <a:tc>
                  <a:txBody>
                    <a:bodyPr/>
                    <a:lstStyle/>
                    <a:p>
                      <a:pPr rtl="0">
                        <a:buNone/>
                      </a:pPr>
                      <a:r>
                        <a:rPr lang="en"/>
                        <a:t>HOSTILE</a:t>
                      </a:r>
                    </a:p>
                  </a:txBody>
                  <a:tcPr marL="91425" marR="91425" marT="91425" marB="91425">
                    <a:solidFill>
                      <a:srgbClr val="FCE5CD"/>
                    </a:solidFill>
                  </a:tcPr>
                </a:tc>
                <a:tc>
                  <a:txBody>
                    <a:bodyPr/>
                    <a:lstStyle/>
                    <a:p>
                      <a:pPr rtl="0">
                        <a:buNone/>
                      </a:pPr>
                      <a:r>
                        <a:rPr lang="en"/>
                        <a:t>A GREAT DEAL</a:t>
                      </a:r>
                    </a:p>
                  </a:txBody>
                  <a:tcPr marL="91425" marR="91425" marT="91425" marB="91425">
                    <a:solidFill>
                      <a:srgbClr val="FCE5CD"/>
                    </a:solidFill>
                  </a:tcPr>
                </a:tc>
              </a:tr>
              <a:tr h="489225">
                <a:tc>
                  <a:txBody>
                    <a:bodyPr/>
                    <a:lstStyle/>
                    <a:p>
                      <a:pPr rtl="0">
                        <a:buNone/>
                      </a:pPr>
                      <a:r>
                        <a:rPr lang="en"/>
                        <a:t>UNKNOWN</a:t>
                      </a:r>
                    </a:p>
                  </a:txBody>
                  <a:tcPr marL="91425" marR="91425" marT="91425" marB="91425">
                    <a:solidFill>
                      <a:srgbClr val="FCE5CD"/>
                    </a:solidFill>
                  </a:tcPr>
                </a:tc>
                <a:tc>
                  <a:txBody>
                    <a:bodyPr/>
                    <a:lstStyle/>
                    <a:p>
                      <a:pPr rtl="0">
                        <a:buNone/>
                      </a:pPr>
                      <a:r>
                        <a:rPr lang="en"/>
                        <a:t>UP FOR GRABS</a:t>
                      </a:r>
                    </a:p>
                  </a:txBody>
                  <a:tcPr marL="91425" marR="91425" marT="91425" marB="91425">
                    <a:solidFill>
                      <a:srgbClr val="FCE5CD"/>
                    </a:solidFill>
                  </a:tcPr>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sz="2400"/>
              <a:t>MY WAY OR THE HIGHWAY: </a:t>
            </a:r>
            <a:r>
              <a:rPr lang="en" sz="1800"/>
              <a:t>Acknowledging the Opposition</a:t>
            </a:r>
          </a:p>
        </p:txBody>
      </p:sp>
      <p:sp>
        <p:nvSpPr>
          <p:cNvPr id="178" name="Shape 178"/>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61111"/>
              <a:buFont typeface="Arial"/>
              <a:buNone/>
            </a:pPr>
            <a:r>
              <a:rPr lang="en" sz="1800">
                <a:solidFill>
                  <a:srgbClr val="000000"/>
                </a:solidFill>
                <a:latin typeface="Arial"/>
                <a:ea typeface="Arial"/>
                <a:cs typeface="Arial"/>
                <a:sym typeface="Arial"/>
              </a:rPr>
              <a:t>There are three main ways that you can deal with the opposition to decrease its force. These methods are …</a:t>
            </a:r>
          </a:p>
          <a:p>
            <a:pPr marL="457200" lvl="0" indent="-342900" rtl="0">
              <a:lnSpc>
                <a:spcPct val="115000"/>
              </a:lnSpc>
              <a:spcBef>
                <a:spcPts val="0"/>
              </a:spcBef>
              <a:buClr>
                <a:srgbClr val="000000"/>
              </a:buClr>
              <a:buSzPct val="100000"/>
              <a:buFont typeface="Arial"/>
              <a:buAutoNum type="arabicPeriod"/>
            </a:pPr>
            <a:r>
              <a:rPr lang="en" sz="1800">
                <a:solidFill>
                  <a:srgbClr val="000000"/>
                </a:solidFill>
                <a:latin typeface="Arial"/>
                <a:ea typeface="Arial"/>
                <a:cs typeface="Arial"/>
                <a:sym typeface="Arial"/>
              </a:rPr>
              <a:t>Show the opposition is wrong.</a:t>
            </a:r>
          </a:p>
          <a:p>
            <a:pPr marL="457200" lvl="0" indent="-342900" rtl="0">
              <a:lnSpc>
                <a:spcPct val="115000"/>
              </a:lnSpc>
              <a:spcBef>
                <a:spcPts val="0"/>
              </a:spcBef>
              <a:buClr>
                <a:srgbClr val="000000"/>
              </a:buClr>
              <a:buSzPct val="100000"/>
              <a:buFont typeface="Arial"/>
              <a:buAutoNum type="arabicPeriod"/>
            </a:pPr>
            <a:r>
              <a:rPr lang="en" sz="1800">
                <a:solidFill>
                  <a:srgbClr val="000000"/>
                </a:solidFill>
                <a:latin typeface="Arial"/>
                <a:ea typeface="Arial"/>
                <a:cs typeface="Arial"/>
                <a:sym typeface="Arial"/>
              </a:rPr>
              <a:t>Show the opposition has some merit, but give a point of your own that is just as convincing.</a:t>
            </a:r>
          </a:p>
          <a:p>
            <a:pPr marL="457200" lvl="0" indent="-342900" rtl="0">
              <a:lnSpc>
                <a:spcPct val="115000"/>
              </a:lnSpc>
              <a:spcBef>
                <a:spcPts val="0"/>
              </a:spcBef>
              <a:buClr>
                <a:srgbClr val="000000"/>
              </a:buClr>
              <a:buSzPct val="100000"/>
              <a:buFont typeface="Arial"/>
              <a:buAutoNum type="arabicPeriod"/>
            </a:pPr>
            <a:r>
              <a:rPr lang="en" sz="1800">
                <a:solidFill>
                  <a:srgbClr val="000000"/>
                </a:solidFill>
                <a:latin typeface="Arial"/>
                <a:ea typeface="Arial"/>
                <a:cs typeface="Arial"/>
                <a:sym typeface="Arial"/>
              </a:rPr>
              <a:t>Show the opposition has merit, but your point is stronger.</a:t>
            </a:r>
          </a:p>
          <a:p>
            <a:pPr lvl="0" rtl="0">
              <a:lnSpc>
                <a:spcPct val="109090"/>
              </a:lnSpc>
              <a:spcBef>
                <a:spcPts val="800"/>
              </a:spcBef>
              <a:spcAft>
                <a:spcPts val="800"/>
              </a:spcAft>
              <a:buClr>
                <a:schemeClr val="dk2"/>
              </a:buClr>
              <a:buSzPct val="61111"/>
              <a:buFont typeface="Arial"/>
              <a:buNone/>
            </a:pPr>
            <a:r>
              <a:rPr lang="en" sz="1800">
                <a:solidFill>
                  <a:srgbClr val="000000"/>
                </a:solidFill>
                <a:latin typeface="Arial"/>
                <a:ea typeface="Arial"/>
                <a:cs typeface="Arial"/>
                <a:sym typeface="Arial"/>
              </a:rPr>
              <a:t>Let's look at each strategy in turn.</a:t>
            </a:r>
          </a:p>
          <a:p>
            <a:endParaRPr lang="en" sz="1800">
              <a:solidFill>
                <a:srgbClr val="000000"/>
              </a:solidFill>
              <a:latin typeface="Arial"/>
              <a:ea typeface="Arial"/>
              <a:cs typeface="Arial"/>
              <a:sym typeface="Arial"/>
            </a:endParaRPr>
          </a:p>
          <a:p>
            <a:endParaRPr lang="en" sz="1800">
              <a:solidFill>
                <a:srgbClr val="000000"/>
              </a:solidFill>
              <a:latin typeface="Arial"/>
              <a:ea typeface="Arial"/>
              <a:cs typeface="Arial"/>
              <a:sym typeface="Arial"/>
            </a:endParaRPr>
          </a:p>
          <a:p>
            <a:pPr>
              <a:buNone/>
            </a:pPr>
            <a:r>
              <a:rPr lang="en" sz="1000">
                <a:solidFill>
                  <a:schemeClr val="dk2"/>
                </a:solidFill>
                <a:latin typeface="Arial"/>
                <a:ea typeface="Arial"/>
                <a:cs typeface="Arial"/>
                <a:sym typeface="Arial"/>
              </a:rPr>
              <a:t>Read more: </a:t>
            </a:r>
            <a:r>
              <a:rPr lang="en" sz="1000">
                <a:solidFill>
                  <a:srgbClr val="003399"/>
                </a:solidFill>
                <a:latin typeface="Arial"/>
                <a:ea typeface="Arial"/>
                <a:cs typeface="Arial"/>
                <a:sym typeface="Arial"/>
                <a:hlinkClick r:id="rId3"/>
              </a:rPr>
              <a:t>Writing Well: My Way or the Highway: Acknowledging the Opposition | Infoplease.com</a:t>
            </a:r>
            <a:r>
              <a:rPr lang="en" sz="1000">
                <a:solidFill>
                  <a:schemeClr val="dk2"/>
                </a:solidFill>
                <a:latin typeface="Arial"/>
                <a:ea typeface="Arial"/>
                <a:cs typeface="Arial"/>
                <a:sym typeface="Arial"/>
              </a:rPr>
              <a:t> </a:t>
            </a:r>
            <a:r>
              <a:rPr lang="en" sz="1000">
                <a:solidFill>
                  <a:srgbClr val="003399"/>
                </a:solidFill>
                <a:latin typeface="Arial"/>
                <a:ea typeface="Arial"/>
                <a:cs typeface="Arial"/>
                <a:sym typeface="Arial"/>
                <a:hlinkClick r:id="rId3"/>
              </a:rPr>
              <a:t>http://www.infoplease.com/cig/writing-well/my-way-or-highway-acknowledging-opposition.html#ixzz2mV86II2N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sz="2400"/>
              <a:t>MY WAY OR THE HIGHWAY: </a:t>
            </a:r>
            <a:r>
              <a:rPr lang="en" sz="1800"/>
              <a:t>Acknowledging the Opposition</a:t>
            </a:r>
          </a:p>
        </p:txBody>
      </p:sp>
      <p:sp>
        <p:nvSpPr>
          <p:cNvPr id="184" name="Shape 184"/>
          <p:cNvSpPr txBox="1">
            <a:spLocks noGrp="1"/>
          </p:cNvSpPr>
          <p:nvPr>
            <p:ph type="body" idx="1"/>
          </p:nvPr>
        </p:nvSpPr>
        <p:spPr>
          <a:xfrm>
            <a:off x="457200" y="1200150"/>
            <a:ext cx="8229600" cy="3394500"/>
          </a:xfrm>
          <a:prstGeom prst="rect">
            <a:avLst/>
          </a:prstGeom>
          <a:noFill/>
        </p:spPr>
        <p:txBody>
          <a:bodyPr lIns="91425" tIns="91425" rIns="91425" bIns="91425" anchor="t" anchorCtr="0">
            <a:noAutofit/>
          </a:bodyPr>
          <a:lstStyle/>
          <a:p>
            <a:pPr lvl="0" rtl="0">
              <a:buNone/>
            </a:pPr>
            <a:r>
              <a:rPr lang="en"/>
              <a:t>Method 1: Show the Opposition is Wrong</a:t>
            </a:r>
          </a:p>
          <a:p>
            <a:pPr lvl="0" rtl="0">
              <a:buNone/>
            </a:pPr>
            <a:r>
              <a:rPr lang="en" sz="1400">
                <a:solidFill>
                  <a:schemeClr val="dk2"/>
                </a:solidFill>
                <a:latin typeface="Arial"/>
                <a:ea typeface="Arial"/>
                <a:cs typeface="Arial"/>
                <a:sym typeface="Arial"/>
              </a:rPr>
              <a:t>The following passage acknowledges the opposition straight away and then sets about disproving it.</a:t>
            </a:r>
          </a:p>
          <a:p>
            <a:pPr lvl="0" rtl="0">
              <a:buNone/>
            </a:pPr>
            <a:r>
              <a:rPr lang="en" sz="1400">
                <a:solidFill>
                  <a:schemeClr val="dk2"/>
                </a:solidFill>
                <a:latin typeface="Arial"/>
                <a:ea typeface="Arial"/>
                <a:cs typeface="Arial"/>
                <a:sym typeface="Arial"/>
              </a:rPr>
              <a:t>Very few people claim to really like television commercials. Most people say that television commercials are annoying and insulting. The best that people can say about television commercials is that they give us time to get something to eat. But this view is unfair, since TV commercials have many advantages</a:t>
            </a:r>
          </a:p>
          <a:p>
            <a:endParaRPr lang="en" sz="1400">
              <a:solidFill>
                <a:schemeClr val="dk2"/>
              </a:solidFill>
              <a:latin typeface="Arial"/>
              <a:ea typeface="Arial"/>
              <a:cs typeface="Arial"/>
              <a:sym typeface="Arial"/>
            </a:endParaRPr>
          </a:p>
          <a:p>
            <a:pPr lvl="0" rtl="0">
              <a:buNone/>
            </a:pPr>
            <a:r>
              <a:rPr lang="en" sz="1400">
                <a:solidFill>
                  <a:schemeClr val="dk2"/>
                </a:solidFill>
                <a:latin typeface="Arial"/>
                <a:ea typeface="Arial"/>
                <a:cs typeface="Arial"/>
                <a:sym typeface="Arial"/>
              </a:rPr>
              <a:t>OPPOSITION: First of all, many people claim that television commercials are more misleading than informative. They say that television ads manipulate the truth in order to get people to buy products.</a:t>
            </a:r>
          </a:p>
          <a:p>
            <a:endParaRPr lang="en" sz="1400">
              <a:solidFill>
                <a:schemeClr val="dk2"/>
              </a:solidFill>
              <a:latin typeface="Arial"/>
              <a:ea typeface="Arial"/>
              <a:cs typeface="Arial"/>
              <a:sym typeface="Arial"/>
            </a:endParaRPr>
          </a:p>
          <a:p>
            <a:pPr lvl="0" rtl="0">
              <a:buClr>
                <a:schemeClr val="dk2"/>
              </a:buClr>
              <a:buSzPct val="78571"/>
              <a:buFont typeface="Arial"/>
              <a:buNone/>
            </a:pPr>
            <a:r>
              <a:rPr lang="en" sz="1400">
                <a:solidFill>
                  <a:schemeClr val="dk2"/>
                </a:solidFill>
                <a:latin typeface="Arial"/>
                <a:ea typeface="Arial"/>
                <a:cs typeface="Arial"/>
                <a:sym typeface="Arial"/>
              </a:rPr>
              <a:t>REBUTTAL: While it is true that television advertisers use strategies that encourage viewers to buy things, there are strong laws and regulations that ensure truth in advertising.</a:t>
            </a:r>
          </a:p>
          <a:p>
            <a:endParaRPr lang="en" sz="1400">
              <a:solidFill>
                <a:schemeClr val="dk2"/>
              </a:solidFill>
              <a:latin typeface="Arial"/>
              <a:ea typeface="Arial"/>
              <a:cs typeface="Arial"/>
              <a:sym typeface="Arial"/>
            </a:endParaRPr>
          </a:p>
          <a:p>
            <a:pPr lvl="0" rtl="0">
              <a:buClr>
                <a:schemeClr val="dk2"/>
              </a:buClr>
              <a:buSzPct val="110000"/>
              <a:buFont typeface="Arial"/>
              <a:buNone/>
            </a:pPr>
            <a:r>
              <a:rPr lang="en" sz="1000">
                <a:solidFill>
                  <a:schemeClr val="dk2"/>
                </a:solidFill>
                <a:latin typeface="Arial"/>
                <a:ea typeface="Arial"/>
                <a:cs typeface="Arial"/>
                <a:sym typeface="Arial"/>
              </a:rPr>
              <a:t>Read more: </a:t>
            </a:r>
            <a:r>
              <a:rPr lang="en" sz="1000">
                <a:solidFill>
                  <a:srgbClr val="003399"/>
                </a:solidFill>
                <a:latin typeface="Arial"/>
                <a:ea typeface="Arial"/>
                <a:cs typeface="Arial"/>
                <a:sym typeface="Arial"/>
                <a:hlinkClick r:id="rId3"/>
              </a:rPr>
              <a:t>Writing Well: My Way or the Highway: Acknowledging the Opposition | Infoplease.com</a:t>
            </a:r>
            <a:r>
              <a:rPr lang="en" sz="1000">
                <a:solidFill>
                  <a:schemeClr val="dk2"/>
                </a:solidFill>
                <a:latin typeface="Arial"/>
                <a:ea typeface="Arial"/>
                <a:cs typeface="Arial"/>
                <a:sym typeface="Arial"/>
              </a:rPr>
              <a:t> </a:t>
            </a:r>
            <a:r>
              <a:rPr lang="en" sz="1000">
                <a:solidFill>
                  <a:srgbClr val="003399"/>
                </a:solidFill>
                <a:latin typeface="Arial"/>
                <a:ea typeface="Arial"/>
                <a:cs typeface="Arial"/>
                <a:sym typeface="Arial"/>
                <a:hlinkClick r:id="rId3"/>
              </a:rPr>
              <a:t>http://www.infoplease.com/cig/writing-well/my-way-or-highway-acknowledging-opposition.html#ixzz2mV8krYin</a:t>
            </a:r>
          </a:p>
          <a:p>
            <a:endParaRPr lang="en" sz="1000">
              <a:solidFill>
                <a:srgbClr val="003399"/>
              </a:solidFill>
              <a:latin typeface="Arial"/>
              <a:ea typeface="Arial"/>
              <a:cs typeface="Arial"/>
              <a:sym typeface="Arial"/>
              <a:hlinkClick r:id="rId3"/>
            </a:endParaRPr>
          </a:p>
          <a:p>
            <a:pPr>
              <a:buNone/>
            </a:pPr>
            <a:r>
              <a:rPr lang="en" sz="1000">
                <a:solidFill>
                  <a:schemeClr val="dk2"/>
                </a:solidFill>
                <a:latin typeface="Arial"/>
                <a:ea typeface="Arial"/>
                <a:cs typeface="Arial"/>
                <a:sym typeface="Arial"/>
              </a:rPr>
              <a:t>Read more: </a:t>
            </a:r>
            <a:r>
              <a:rPr lang="en" sz="1000">
                <a:solidFill>
                  <a:srgbClr val="003399"/>
                </a:solidFill>
                <a:latin typeface="Arial"/>
                <a:ea typeface="Arial"/>
                <a:cs typeface="Arial"/>
                <a:sym typeface="Arial"/>
                <a:hlinkClick r:id="rId3"/>
              </a:rPr>
              <a:t>Writing Well: My Way or the Highway: Acknowledging the Opposition | Infoplease.com</a:t>
            </a:r>
            <a:r>
              <a:rPr lang="en" sz="1000">
                <a:solidFill>
                  <a:schemeClr val="dk2"/>
                </a:solidFill>
                <a:latin typeface="Arial"/>
                <a:ea typeface="Arial"/>
                <a:cs typeface="Arial"/>
                <a:sym typeface="Arial"/>
              </a:rPr>
              <a:t> </a:t>
            </a:r>
            <a:r>
              <a:rPr lang="en" sz="1000">
                <a:solidFill>
                  <a:srgbClr val="003399"/>
                </a:solidFill>
                <a:latin typeface="Arial"/>
                <a:ea typeface="Arial"/>
                <a:cs typeface="Arial"/>
                <a:sym typeface="Arial"/>
                <a:hlinkClick r:id="rId3"/>
              </a:rPr>
              <a:t>http://www.infoplease.com/cig/writing-well/my-way-or-highway-acknowledging-opposition.html#ixzz2mV8eZKtJ</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a:t>WHY NOT SEE IT MY WAY?</a:t>
            </a:r>
          </a:p>
        </p:txBody>
      </p:sp>
      <p:sp>
        <p:nvSpPr>
          <p:cNvPr id="75" name="Shape 7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buNone/>
            </a:pPr>
            <a:r>
              <a:rPr lang="en" sz="1400" i="1" dirty="0">
                <a:solidFill>
                  <a:schemeClr val="tx2"/>
                </a:solidFill>
                <a:latin typeface="Arial"/>
                <a:ea typeface="Arial"/>
                <a:cs typeface="Arial"/>
                <a:sym typeface="Arial"/>
              </a:rPr>
              <a:t>Rhetoric</a:t>
            </a:r>
            <a:r>
              <a:rPr lang="en" sz="1400" dirty="0">
                <a:solidFill>
                  <a:schemeClr val="tx2"/>
                </a:solidFill>
                <a:latin typeface="Arial"/>
                <a:ea typeface="Arial"/>
                <a:cs typeface="Arial"/>
                <a:sym typeface="Arial"/>
              </a:rPr>
              <a:t>, the art of argument, developed in the fifth century B.C.E. in Sicily to help everyday people argue that they should be entitled to recover property seized by a tyrant. See? Real estate has always been “location, location, location”—or lack thereof.</a:t>
            </a:r>
          </a:p>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This section will take you step by step through the process of writing convincing arguments, whether they're letters of application, essays, editorials, letters to the editor, critical reviews, or job evaluations. That's because the process for all persuasive writing is essentially the same, as you'll discover here.</a:t>
            </a:r>
          </a:p>
          <a:p>
            <a:pPr lvl="0" rtl="0">
              <a:lnSpc>
                <a:spcPct val="109090"/>
              </a:lnSpc>
              <a:spcBef>
                <a:spcPts val="800"/>
              </a:spcBef>
              <a:spcAft>
                <a:spcPts val="800"/>
              </a:spcAft>
              <a:buClr>
                <a:schemeClr val="dk2"/>
              </a:buClr>
              <a:buSzPct val="78571"/>
              <a:buFont typeface="Arial"/>
              <a:buNone/>
            </a:pPr>
            <a:r>
              <a:rPr lang="en" sz="1400" dirty="0">
                <a:solidFill>
                  <a:schemeClr val="tx2"/>
                </a:solidFill>
                <a:latin typeface="Arial"/>
                <a:ea typeface="Arial"/>
                <a:cs typeface="Arial"/>
                <a:sym typeface="Arial"/>
              </a:rPr>
              <a:t>First, you'll learn how to write a persuasive document that appeals to reason, using a business letter and an excerpt from the </a:t>
            </a:r>
            <a:r>
              <a:rPr lang="en" sz="1400" i="1" dirty="0">
                <a:solidFill>
                  <a:schemeClr val="tx2"/>
                </a:solidFill>
                <a:latin typeface="Arial"/>
                <a:ea typeface="Arial"/>
                <a:cs typeface="Arial"/>
                <a:sym typeface="Arial"/>
              </a:rPr>
              <a:t>Declaration of Independence</a:t>
            </a:r>
            <a:r>
              <a:rPr lang="en" sz="1400" dirty="0">
                <a:solidFill>
                  <a:schemeClr val="tx2"/>
                </a:solidFill>
                <a:latin typeface="Arial"/>
                <a:ea typeface="Arial"/>
                <a:cs typeface="Arial"/>
                <a:sym typeface="Arial"/>
              </a:rPr>
              <a:t> as models. Next, we'll explore appeals to emotion, using part of Thomas Paine's incendiary pamphlet </a:t>
            </a:r>
            <a:r>
              <a:rPr lang="en" sz="1400" i="1" dirty="0">
                <a:solidFill>
                  <a:schemeClr val="tx2"/>
                </a:solidFill>
                <a:latin typeface="Arial"/>
                <a:ea typeface="Arial"/>
                <a:cs typeface="Arial"/>
                <a:sym typeface="Arial"/>
              </a:rPr>
              <a:t>Common Sense</a:t>
            </a:r>
            <a:r>
              <a:rPr lang="en" sz="1400" dirty="0">
                <a:solidFill>
                  <a:schemeClr val="tx2"/>
                </a:solidFill>
                <a:latin typeface="Arial"/>
                <a:ea typeface="Arial"/>
                <a:cs typeface="Arial"/>
                <a:sym typeface="Arial"/>
              </a:rPr>
              <a:t> as a model. Then, I'll show you how to write a persuasive essay based on an appeal to ethics. You'll also discover how to disarm the opposition, a key strategy for constructing any effective argument. The section concludes with a discussion of </a:t>
            </a:r>
            <a:r>
              <a:rPr lang="en" sz="1400" i="1" dirty="0">
                <a:solidFill>
                  <a:schemeClr val="tx2"/>
                </a:solidFill>
                <a:latin typeface="Arial"/>
                <a:ea typeface="Arial"/>
                <a:cs typeface="Arial"/>
                <a:sym typeface="Arial"/>
              </a:rPr>
              <a:t>logical fallacies</a:t>
            </a:r>
            <a:r>
              <a:rPr lang="en" sz="1400" dirty="0">
                <a:solidFill>
                  <a:schemeClr val="tx2"/>
                </a:solidFill>
                <a:latin typeface="Arial"/>
                <a:ea typeface="Arial"/>
                <a:cs typeface="Arial"/>
                <a:sym typeface="Arial"/>
              </a:rPr>
              <a:t>, so you can make sure you won't make any of these blunders as you write</a:t>
            </a:r>
          </a:p>
          <a:p>
            <a:endParaRPr lang="en" sz="1400" dirty="0">
              <a:solidFill>
                <a:srgbClr val="000000"/>
              </a:solidFill>
              <a:latin typeface="Arial"/>
              <a:ea typeface="Arial"/>
              <a:cs typeface="Arial"/>
              <a:sym typeface="Arial"/>
            </a:endParaRPr>
          </a:p>
          <a:p>
            <a:endParaRPr lang="en" sz="1400" dirty="0">
              <a:solidFill>
                <a:srgbClr val="000000"/>
              </a:solidFill>
              <a:latin typeface="Arial"/>
              <a:ea typeface="Arial"/>
              <a:cs typeface="Arial"/>
              <a:sym typeface="Arial"/>
            </a:endParaRPr>
          </a:p>
          <a:p>
            <a:pPr lvl="0" rtl="0">
              <a:buNone/>
            </a:pPr>
            <a:r>
              <a:rPr lang="en" sz="1000" dirty="0">
                <a:solidFill>
                  <a:schemeClr val="dk2"/>
                </a:solidFill>
                <a:latin typeface="Arial"/>
                <a:ea typeface="Arial"/>
                <a:cs typeface="Arial"/>
                <a:sym typeface="Arial"/>
              </a:rPr>
              <a:t>Read more: </a:t>
            </a:r>
            <a:r>
              <a:rPr lang="en" sz="1000" dirty="0">
                <a:solidFill>
                  <a:srgbClr val="003399"/>
                </a:solidFill>
                <a:latin typeface="Arial"/>
                <a:ea typeface="Arial"/>
                <a:cs typeface="Arial"/>
                <a:sym typeface="Arial"/>
                <a:hlinkClick r:id="rId3"/>
              </a:rPr>
              <a:t>Writing Well: Why Not See It My Way?: Persuasion and Argumentation | Infoplease.com</a:t>
            </a:r>
            <a:r>
              <a:rPr lang="en" sz="1000" dirty="0">
                <a:solidFill>
                  <a:schemeClr val="dk2"/>
                </a:solidFill>
                <a:latin typeface="Arial"/>
                <a:ea typeface="Arial"/>
                <a:cs typeface="Arial"/>
                <a:sym typeface="Arial"/>
              </a:rPr>
              <a:t> </a:t>
            </a:r>
            <a:r>
              <a:rPr lang="en" sz="1000" dirty="0">
                <a:solidFill>
                  <a:srgbClr val="003399"/>
                </a:solidFill>
                <a:latin typeface="Arial"/>
                <a:ea typeface="Arial"/>
                <a:cs typeface="Arial"/>
                <a:sym typeface="Arial"/>
                <a:hlinkClick r:id="rId3"/>
              </a:rPr>
              <a:t>http://www.infoplease.com/cig/writing-well/why-see-it-my-way-persuasion-argumentation.html#ixzz2mV0W7bnC</a:t>
            </a:r>
          </a:p>
          <a:p>
            <a:endParaRPr lang="en" sz="1000" dirty="0">
              <a:solidFill>
                <a:srgbClr val="003399"/>
              </a:solidFill>
              <a:latin typeface="Arial"/>
              <a:ea typeface="Arial"/>
              <a:cs typeface="Arial"/>
              <a:sym typeface="Arial"/>
              <a:hlinkClick r:id="rId3"/>
            </a:endParaRPr>
          </a:p>
          <a:p>
            <a:pPr>
              <a:buNone/>
            </a:pPr>
            <a:r>
              <a:rPr lang="en" sz="1000" dirty="0">
                <a:solidFill>
                  <a:schemeClr val="dk2"/>
                </a:solidFill>
                <a:latin typeface="Arial"/>
                <a:ea typeface="Arial"/>
                <a:cs typeface="Arial"/>
                <a:sym typeface="Arial"/>
              </a:rPr>
              <a:t>Read more: </a:t>
            </a:r>
            <a:r>
              <a:rPr lang="en" sz="1000" dirty="0">
                <a:solidFill>
                  <a:srgbClr val="003399"/>
                </a:solidFill>
                <a:latin typeface="Arial"/>
                <a:ea typeface="Arial"/>
                <a:cs typeface="Arial"/>
                <a:sym typeface="Arial"/>
                <a:hlinkClick r:id="rId3"/>
              </a:rPr>
              <a:t>Writing Well: Why Not See It My Way?: Persuasion and Argumentation | Infoplease.com</a:t>
            </a:r>
            <a:r>
              <a:rPr lang="en" sz="1000" dirty="0">
                <a:solidFill>
                  <a:schemeClr val="dk2"/>
                </a:solidFill>
                <a:latin typeface="Arial"/>
                <a:ea typeface="Arial"/>
                <a:cs typeface="Arial"/>
                <a:sym typeface="Arial"/>
              </a:rPr>
              <a:t> </a:t>
            </a:r>
            <a:r>
              <a:rPr lang="en" sz="1000" dirty="0">
                <a:solidFill>
                  <a:srgbClr val="003399"/>
                </a:solidFill>
                <a:latin typeface="Arial"/>
                <a:ea typeface="Arial"/>
                <a:cs typeface="Arial"/>
                <a:sym typeface="Arial"/>
                <a:hlinkClick r:id="rId3"/>
              </a:rPr>
              <a:t>http://www.infoplease.com/cig/writing-well/why-see-it-my-way-persuasion-argumentation.html#ixzz2mV0GtYJI</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IT WON’T BE GREEK TO YOU</a:t>
            </a:r>
          </a:p>
        </p:txBody>
      </p:sp>
      <p:sp>
        <p:nvSpPr>
          <p:cNvPr id="81" name="Shape 81"/>
          <p:cNvSpPr txBox="1">
            <a:spLocks noGrp="1"/>
          </p:cNvSpPr>
          <p:nvPr>
            <p:ph type="body" idx="1"/>
          </p:nvPr>
        </p:nvSpPr>
        <p:spPr>
          <a:xfrm>
            <a:off x="122475" y="839750"/>
            <a:ext cx="8869799" cy="37548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91666"/>
              <a:buFont typeface="Arial"/>
              <a:buNone/>
            </a:pPr>
            <a:r>
              <a:rPr lang="en" sz="1400" i="1" dirty="0">
                <a:solidFill>
                  <a:schemeClr val="tx2"/>
                </a:solidFill>
                <a:latin typeface="Arial"/>
                <a:ea typeface="Arial"/>
                <a:cs typeface="Arial"/>
                <a:sym typeface="Arial"/>
              </a:rPr>
              <a:t>Persuasive writing</a:t>
            </a:r>
            <a:r>
              <a:rPr lang="en" sz="1400" dirty="0">
                <a:solidFill>
                  <a:schemeClr val="tx2"/>
                </a:solidFill>
                <a:latin typeface="Arial"/>
                <a:ea typeface="Arial"/>
                <a:cs typeface="Arial"/>
                <a:sym typeface="Arial"/>
              </a:rPr>
              <a:t> moves readers to action or belief.</a:t>
            </a:r>
          </a:p>
          <a:p>
            <a:pPr lvl="0" rtl="0">
              <a:lnSpc>
                <a:spcPct val="109090"/>
              </a:lnSpc>
              <a:spcBef>
                <a:spcPts val="800"/>
              </a:spcBef>
              <a:spcAft>
                <a:spcPts val="800"/>
              </a:spcAft>
              <a:buClr>
                <a:schemeClr val="dk2"/>
              </a:buClr>
              <a:buSzPct val="91666"/>
              <a:buFont typeface="Arial"/>
              <a:buNone/>
            </a:pPr>
            <a:r>
              <a:rPr lang="en" sz="1400" dirty="0">
                <a:solidFill>
                  <a:schemeClr val="tx2"/>
                </a:solidFill>
                <a:latin typeface="Arial"/>
                <a:ea typeface="Arial"/>
                <a:cs typeface="Arial"/>
                <a:sym typeface="Arial"/>
              </a:rPr>
              <a:t>Aristotle, the Big Greek Daddy of Persuasion, believed that argument meant discovering all the available ways of persuasion in a situation where the truth was up for grabs.</a:t>
            </a:r>
          </a:p>
          <a:p>
            <a:pPr lvl="0" rtl="0">
              <a:lnSpc>
                <a:spcPct val="109090"/>
              </a:lnSpc>
              <a:spcBef>
                <a:spcPts val="800"/>
              </a:spcBef>
              <a:spcAft>
                <a:spcPts val="800"/>
              </a:spcAft>
              <a:buClr>
                <a:schemeClr val="dk2"/>
              </a:buClr>
              <a:buSzPct val="91666"/>
              <a:buFont typeface="Arial"/>
              <a:buNone/>
            </a:pPr>
            <a:r>
              <a:rPr lang="en" sz="1400" dirty="0">
                <a:solidFill>
                  <a:schemeClr val="tx2"/>
                </a:solidFill>
                <a:latin typeface="Arial"/>
                <a:ea typeface="Arial"/>
                <a:cs typeface="Arial"/>
                <a:sym typeface="Arial"/>
              </a:rPr>
              <a:t>Aristotle settled on three ways that people could convince others to adopt a certain point of view or approve a course of action. Broadly stated, he identified these three elements as …</a:t>
            </a:r>
          </a:p>
          <a:p>
            <a:pPr marL="457200" lvl="0" indent="-304800" rtl="0">
              <a:lnSpc>
                <a:spcPct val="115000"/>
              </a:lnSpc>
              <a:spcBef>
                <a:spcPts val="0"/>
              </a:spcBef>
              <a:buClr>
                <a:srgbClr val="000000"/>
              </a:buClr>
              <a:buSzPct val="100000"/>
              <a:buFont typeface="Arial"/>
              <a:buAutoNum type="arabicPeriod"/>
            </a:pPr>
            <a:r>
              <a:rPr lang="en" sz="1800" b="1" dirty="0" smtClean="0">
                <a:solidFill>
                  <a:schemeClr val="tx2"/>
                </a:solidFill>
                <a:latin typeface="Arial"/>
                <a:ea typeface="Arial"/>
                <a:cs typeface="Arial"/>
                <a:sym typeface="Arial"/>
              </a:rPr>
              <a:t>Logos</a:t>
            </a:r>
            <a:r>
              <a:rPr lang="en" sz="1800" dirty="0">
                <a:solidFill>
                  <a:schemeClr val="tx2"/>
                </a:solidFill>
                <a:latin typeface="Arial"/>
                <a:ea typeface="Arial"/>
                <a:cs typeface="Arial"/>
                <a:sym typeface="Arial"/>
              </a:rPr>
              <a:t>. The appeal to the audience's reason</a:t>
            </a:r>
          </a:p>
          <a:p>
            <a:pPr marL="457200" lvl="0" indent="-304800" rtl="0">
              <a:lnSpc>
                <a:spcPct val="115000"/>
              </a:lnSpc>
              <a:spcBef>
                <a:spcPts val="0"/>
              </a:spcBef>
              <a:buClr>
                <a:srgbClr val="000000"/>
              </a:buClr>
              <a:buSzPct val="100000"/>
              <a:buFont typeface="Arial"/>
              <a:buAutoNum type="arabicPeriod"/>
            </a:pPr>
            <a:r>
              <a:rPr lang="en" sz="1800" b="1" dirty="0">
                <a:solidFill>
                  <a:schemeClr val="tx2"/>
                </a:solidFill>
                <a:latin typeface="Arial"/>
                <a:ea typeface="Arial"/>
                <a:cs typeface="Arial"/>
                <a:sym typeface="Arial"/>
              </a:rPr>
              <a:t>Pathos</a:t>
            </a:r>
            <a:r>
              <a:rPr lang="en" sz="1800" dirty="0">
                <a:solidFill>
                  <a:schemeClr val="tx2"/>
                </a:solidFill>
                <a:latin typeface="Arial"/>
                <a:ea typeface="Arial"/>
                <a:cs typeface="Arial"/>
                <a:sym typeface="Arial"/>
              </a:rPr>
              <a:t>. The appeal to the audience's emotions</a:t>
            </a:r>
          </a:p>
          <a:p>
            <a:pPr marL="457200" lvl="0" indent="-304800" rtl="0">
              <a:lnSpc>
                <a:spcPct val="115000"/>
              </a:lnSpc>
              <a:spcBef>
                <a:spcPts val="0"/>
              </a:spcBef>
              <a:buClr>
                <a:srgbClr val="000000"/>
              </a:buClr>
              <a:buSzPct val="100000"/>
              <a:buFont typeface="Arial"/>
              <a:buAutoNum type="arabicPeriod"/>
            </a:pPr>
            <a:r>
              <a:rPr lang="en" sz="1800" b="1" dirty="0">
                <a:solidFill>
                  <a:schemeClr val="tx2"/>
                </a:solidFill>
                <a:latin typeface="Arial"/>
                <a:ea typeface="Arial"/>
                <a:cs typeface="Arial"/>
                <a:sym typeface="Arial"/>
              </a:rPr>
              <a:t>Ethos</a:t>
            </a:r>
            <a:r>
              <a:rPr lang="en" sz="1800" dirty="0">
                <a:solidFill>
                  <a:schemeClr val="tx2"/>
                </a:solidFill>
                <a:latin typeface="Arial"/>
                <a:ea typeface="Arial"/>
                <a:cs typeface="Arial"/>
                <a:sym typeface="Arial"/>
              </a:rPr>
              <a:t>. The degree of confidence that the speaker's character or personality inspires in readers.</a:t>
            </a:r>
          </a:p>
          <a:p>
            <a:pPr lvl="0" rtl="0">
              <a:lnSpc>
                <a:spcPct val="109090"/>
              </a:lnSpc>
              <a:spcBef>
                <a:spcPts val="800"/>
              </a:spcBef>
              <a:spcAft>
                <a:spcPts val="800"/>
              </a:spcAft>
              <a:buClr>
                <a:schemeClr val="dk2"/>
              </a:buClr>
              <a:buSzPct val="91666"/>
              <a:buFont typeface="Arial"/>
              <a:buNone/>
            </a:pPr>
            <a:r>
              <a:rPr lang="en" sz="1400" dirty="0">
                <a:solidFill>
                  <a:schemeClr val="tx2"/>
                </a:solidFill>
                <a:latin typeface="Arial"/>
                <a:ea typeface="Arial"/>
                <a:cs typeface="Arial"/>
                <a:sym typeface="Arial"/>
              </a:rPr>
              <a:t>The goal of these three appeals is the same, although each one takes a different approach. Each appeal can be used separately, or they can be combined to increase the persuasive mojo. When you argue a point in writing, you analyze a subject, topic, or issue in order to persuade your readers to think or act a certain way.</a:t>
            </a:r>
          </a:p>
          <a:p>
            <a:pPr lvl="0" rtl="0">
              <a:lnSpc>
                <a:spcPct val="109090"/>
              </a:lnSpc>
              <a:spcBef>
                <a:spcPts val="800"/>
              </a:spcBef>
              <a:spcAft>
                <a:spcPts val="800"/>
              </a:spcAft>
              <a:buClr>
                <a:schemeClr val="dk2"/>
              </a:buClr>
              <a:buSzPct val="91666"/>
              <a:buFont typeface="Arial"/>
              <a:buNone/>
            </a:pPr>
            <a:r>
              <a:rPr lang="en" sz="1200" dirty="0">
                <a:solidFill>
                  <a:schemeClr val="tx2"/>
                </a:solidFill>
                <a:latin typeface="Arial"/>
                <a:ea typeface="Arial"/>
                <a:cs typeface="Arial"/>
                <a:sym typeface="Arial"/>
              </a:rPr>
              <a:t>Let's start with the first appeal on Aristotle's hit parade, the appeal to reason</a:t>
            </a:r>
          </a:p>
          <a:p>
            <a:endParaRPr lang="en" sz="1200" dirty="0">
              <a:solidFill>
                <a:schemeClr val="tx2"/>
              </a:solidFill>
              <a:latin typeface="Arial"/>
              <a:ea typeface="Arial"/>
              <a:cs typeface="Arial"/>
              <a:sym typeface="Arial"/>
            </a:endParaRPr>
          </a:p>
          <a:p>
            <a:endParaRPr lang="en" sz="12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Why Not See It My Way?: Persuasion and Argumentation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http://www.infoplease.com/cig/writing-well/why-see-it-my-way-persuasion-argumentation.html#ixzz2mV0jZ14H</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A + B = C; APPEAL TO REASON (LOGOS)</a:t>
            </a:r>
          </a:p>
        </p:txBody>
      </p:sp>
      <p:sp>
        <p:nvSpPr>
          <p:cNvPr id="87" name="Shape 87"/>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buClr>
                <a:schemeClr val="dk2"/>
              </a:buClr>
              <a:buSzPct val="71428"/>
              <a:buFont typeface="Arial"/>
              <a:buNone/>
            </a:pPr>
            <a:r>
              <a:rPr lang="en" sz="2400" dirty="0">
                <a:solidFill>
                  <a:schemeClr val="tx2"/>
                </a:solidFill>
                <a:latin typeface="Arial"/>
                <a:ea typeface="Arial"/>
                <a:cs typeface="Arial"/>
                <a:sym typeface="Arial"/>
              </a:rPr>
              <a:t>Whether our argument concerns public affairs or some other subject, we must know some, if not all, of the facts about the subject on which we are to argue. Otherwise, we can have no materials out of which to construct arguments.</a:t>
            </a:r>
          </a:p>
          <a:p>
            <a:pPr lvl="0" rtl="0">
              <a:buClr>
                <a:schemeClr val="dk2"/>
              </a:buClr>
              <a:buSzPct val="71428"/>
              <a:buFont typeface="Arial"/>
              <a:buNone/>
            </a:pPr>
            <a:r>
              <a:rPr lang="en" sz="2400" dirty="0">
                <a:solidFill>
                  <a:schemeClr val="tx2"/>
                </a:solidFill>
                <a:latin typeface="Arial"/>
                <a:ea typeface="Arial"/>
                <a:cs typeface="Arial"/>
                <a:sym typeface="Arial"/>
              </a:rPr>
              <a:t>—Aristotle, </a:t>
            </a:r>
            <a:r>
              <a:rPr lang="en" sz="2400" i="1" dirty="0">
                <a:solidFill>
                  <a:schemeClr val="tx2"/>
                </a:solidFill>
                <a:latin typeface="Arial"/>
                <a:ea typeface="Arial"/>
                <a:cs typeface="Arial"/>
                <a:sym typeface="Arial"/>
              </a:rPr>
              <a:t>Rhetoric</a:t>
            </a:r>
          </a:p>
          <a:p>
            <a:endParaRPr lang="en" sz="1400" i="1" dirty="0">
              <a:solidFill>
                <a:schemeClr val="tx2"/>
              </a:solidFill>
              <a:latin typeface="Arial"/>
              <a:ea typeface="Arial"/>
              <a:cs typeface="Arial"/>
              <a:sym typeface="Arial"/>
            </a:endParaRPr>
          </a:p>
          <a:p>
            <a:endParaRPr lang="en" sz="1400" i="1"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http://www.infoplease.com/cig/writing-well/b-c-appeal-to-reason.html#ixzz2mV1IMp1b</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A + B = C; APPEAL TO REASON (LOGOS)</a:t>
            </a:r>
          </a:p>
        </p:txBody>
      </p:sp>
      <p:sp>
        <p:nvSpPr>
          <p:cNvPr id="93" name="Shape 93"/>
          <p:cNvSpPr txBox="1">
            <a:spLocks noGrp="1"/>
          </p:cNvSpPr>
          <p:nvPr>
            <p:ph type="body" idx="1"/>
          </p:nvPr>
        </p:nvSpPr>
        <p:spPr>
          <a:xfrm>
            <a:off x="457200" y="971550"/>
            <a:ext cx="8229600" cy="36231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800" dirty="0">
                <a:solidFill>
                  <a:schemeClr val="tx2"/>
                </a:solidFill>
                <a:latin typeface="Arial"/>
                <a:ea typeface="Arial"/>
                <a:cs typeface="Arial"/>
                <a:sym typeface="Arial"/>
              </a:rPr>
              <a:t>Appeals based on reason rely on facts rather than on emotion. In turn, each logical argument in your essay must be supported by evidence: facts, statistics, expert testimony, or details about the argument. The basic organization for a persuasive essay or letter developed on a logical argument looks like this:</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Introduction</a:t>
            </a:r>
            <a:r>
              <a:rPr lang="en" sz="1800" dirty="0">
                <a:solidFill>
                  <a:schemeClr val="tx2"/>
                </a:solidFill>
                <a:latin typeface="Arial"/>
                <a:ea typeface="Arial"/>
                <a:cs typeface="Arial"/>
                <a:sym typeface="Arial"/>
              </a:rPr>
              <a:t>. Catches the reader's attention and states your argument. Includes a concise statement of your position on an issue that will interest your readers.</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Body</a:t>
            </a:r>
            <a:r>
              <a:rPr lang="en" sz="1800" dirty="0">
                <a:solidFill>
                  <a:schemeClr val="tx2"/>
                </a:solidFill>
                <a:latin typeface="Arial"/>
                <a:ea typeface="Arial"/>
                <a:cs typeface="Arial"/>
                <a:sym typeface="Arial"/>
              </a:rPr>
              <a:t>. States each logical argument by presenting supporting evidence. Disarms the opposition, establishes the writer's credibility, and sets an effective tone.</a:t>
            </a:r>
          </a:p>
          <a:p>
            <a:pPr marL="457200" lvl="0" indent="-317500" rtl="0">
              <a:lnSpc>
                <a:spcPct val="115000"/>
              </a:lnSpc>
              <a:spcBef>
                <a:spcPts val="0"/>
              </a:spcBef>
              <a:buClr>
                <a:srgbClr val="000000"/>
              </a:buClr>
              <a:buSzPct val="166666"/>
              <a:buFont typeface="Arial"/>
              <a:buChar char="•"/>
            </a:pPr>
            <a:r>
              <a:rPr lang="en" sz="1800" b="1" dirty="0">
                <a:solidFill>
                  <a:schemeClr val="tx2"/>
                </a:solidFill>
                <a:latin typeface="Arial"/>
                <a:ea typeface="Arial"/>
                <a:cs typeface="Arial"/>
                <a:sym typeface="Arial"/>
              </a:rPr>
              <a:t>Conclusion</a:t>
            </a:r>
            <a:r>
              <a:rPr lang="en" sz="1800" dirty="0">
                <a:solidFill>
                  <a:schemeClr val="tx2"/>
                </a:solidFill>
                <a:latin typeface="Arial"/>
                <a:ea typeface="Arial"/>
                <a:cs typeface="Arial"/>
                <a:sym typeface="Arial"/>
              </a:rPr>
              <a:t>. Restates your argument and summarizes your main points.</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http://www.infoplease.com/cig/writing-well/b-c-appeal-to-reason.html#ixzz2mV1bt0w6</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solidFill>
                  <a:schemeClr val="tx2"/>
                </a:solidFill>
              </a:rPr>
              <a:t>A + B = C; APPEAL TO REASON (LOGOS)</a:t>
            </a:r>
          </a:p>
        </p:txBody>
      </p:sp>
      <p:sp>
        <p:nvSpPr>
          <p:cNvPr id="99" name="Shape 99"/>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rtl="0">
              <a:buClr>
                <a:schemeClr val="dk2"/>
              </a:buClr>
              <a:buSzPct val="78571"/>
              <a:buFont typeface="Arial"/>
              <a:buNone/>
            </a:pPr>
            <a:r>
              <a:rPr lang="en" sz="2400" dirty="0">
                <a:solidFill>
                  <a:schemeClr val="tx2"/>
                </a:solidFill>
                <a:latin typeface="Arial"/>
                <a:ea typeface="Arial"/>
                <a:cs typeface="Arial"/>
                <a:sym typeface="Arial"/>
              </a:rPr>
              <a:t>Here's an example of a logical argument constructed this way. It's in the form of a cover letter to accompany a resumé.</a:t>
            </a: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http://www.infoplease.com/cig/writing-well/b-c-appeal-to-reason.html#ixzz2mV1n7Dpw</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buNone/>
            </a:pPr>
            <a:r>
              <a:rPr lang="en"/>
              <a:t>A + B = C; APPEAL TO REASON (LOGOS)</a:t>
            </a:r>
          </a:p>
        </p:txBody>
      </p:sp>
      <p:sp>
        <p:nvSpPr>
          <p:cNvPr id="105" name="Shape 105"/>
          <p:cNvSpPr txBox="1">
            <a:spLocks noGrp="1"/>
          </p:cNvSpPr>
          <p:nvPr>
            <p:ph type="body" idx="1"/>
          </p:nvPr>
        </p:nvSpPr>
        <p:spPr>
          <a:xfrm>
            <a:off x="0" y="819150"/>
            <a:ext cx="9144000" cy="3775500"/>
          </a:xfrm>
          <a:prstGeom prst="rect">
            <a:avLst/>
          </a:prstGeom>
        </p:spPr>
        <p:txBody>
          <a:bodyPr lIns="91425" tIns="91425" rIns="91425" bIns="91425" anchor="t" anchorCtr="0">
            <a:noAutofit/>
          </a:bodyPr>
          <a:lstStyle/>
          <a:p>
            <a:pPr lvl="0" rtl="0">
              <a:lnSpc>
                <a:spcPct val="109090"/>
              </a:lnSpc>
              <a:spcBef>
                <a:spcPts val="800"/>
              </a:spcBef>
              <a:spcAft>
                <a:spcPts val="800"/>
              </a:spcAft>
              <a:buClr>
                <a:schemeClr val="dk2"/>
              </a:buClr>
              <a:buSzPct val="78571"/>
              <a:buFont typeface="Arial"/>
              <a:buNone/>
            </a:pPr>
            <a:r>
              <a:rPr lang="en" sz="1600" dirty="0">
                <a:solidFill>
                  <a:schemeClr val="tx2"/>
                </a:solidFill>
                <a:latin typeface="Arial"/>
                <a:ea typeface="Arial"/>
                <a:cs typeface="Arial"/>
                <a:sym typeface="Arial"/>
              </a:rPr>
              <a:t>Logical arguments are developed in two basic ways: </a:t>
            </a:r>
            <a:r>
              <a:rPr lang="en" sz="1600" i="1" dirty="0">
                <a:solidFill>
                  <a:schemeClr val="tx2"/>
                </a:solidFill>
                <a:latin typeface="Arial"/>
                <a:ea typeface="Arial"/>
                <a:cs typeface="Arial"/>
                <a:sym typeface="Arial"/>
              </a:rPr>
              <a:t>inductively</a:t>
            </a:r>
            <a:r>
              <a:rPr lang="en" sz="1600" dirty="0">
                <a:solidFill>
                  <a:schemeClr val="tx2"/>
                </a:solidFill>
                <a:latin typeface="Arial"/>
                <a:ea typeface="Arial"/>
                <a:cs typeface="Arial"/>
                <a:sym typeface="Arial"/>
              </a:rPr>
              <a:t> or </a:t>
            </a:r>
            <a:r>
              <a:rPr lang="en" sz="1600" i="1" dirty="0">
                <a:solidFill>
                  <a:schemeClr val="tx2"/>
                </a:solidFill>
                <a:latin typeface="Arial"/>
                <a:ea typeface="Arial"/>
                <a:cs typeface="Arial"/>
                <a:sym typeface="Arial"/>
              </a:rPr>
              <a:t>deductively</a:t>
            </a:r>
            <a:r>
              <a:rPr lang="en" sz="1600" dirty="0">
                <a:solidFill>
                  <a:schemeClr val="tx2"/>
                </a:solidFill>
                <a:latin typeface="Arial"/>
                <a:ea typeface="Arial"/>
                <a:cs typeface="Arial"/>
                <a:sym typeface="Arial"/>
              </a:rPr>
              <a:t>.</a:t>
            </a:r>
          </a:p>
          <a:p>
            <a:pPr lvl="0" rtl="0">
              <a:lnSpc>
                <a:spcPct val="115000"/>
              </a:lnSpc>
              <a:spcBef>
                <a:spcPts val="800"/>
              </a:spcBef>
              <a:spcAft>
                <a:spcPts val="400"/>
              </a:spcAft>
              <a:buClr>
                <a:schemeClr val="dk2"/>
              </a:buClr>
              <a:buSzPct val="78571"/>
              <a:buFont typeface="Arial"/>
              <a:buNone/>
            </a:pPr>
            <a:r>
              <a:rPr lang="en" sz="1600" b="1" dirty="0">
                <a:solidFill>
                  <a:schemeClr val="tx2"/>
                </a:solidFill>
                <a:latin typeface="Arial"/>
                <a:ea typeface="Arial"/>
                <a:cs typeface="Arial"/>
                <a:sym typeface="Arial"/>
              </a:rPr>
              <a:t>Specific to General: Inductive Reasoning</a:t>
            </a:r>
          </a:p>
          <a:p>
            <a:pPr lvl="0" rtl="0">
              <a:lnSpc>
                <a:spcPct val="109090"/>
              </a:lnSpc>
              <a:spcBef>
                <a:spcPts val="800"/>
              </a:spcBef>
              <a:spcAft>
                <a:spcPts val="800"/>
              </a:spcAft>
              <a:buClr>
                <a:schemeClr val="dk2"/>
              </a:buClr>
              <a:buSzPct val="78571"/>
              <a:buFont typeface="Arial"/>
              <a:buNone/>
            </a:pPr>
            <a:r>
              <a:rPr lang="en" sz="1600" i="1" dirty="0">
                <a:solidFill>
                  <a:schemeClr val="tx2"/>
                </a:solidFill>
                <a:latin typeface="Arial"/>
                <a:ea typeface="Arial"/>
                <a:cs typeface="Arial"/>
                <a:sym typeface="Arial"/>
              </a:rPr>
              <a:t>Inductive reasoning</a:t>
            </a:r>
            <a:r>
              <a:rPr lang="en" sz="1600" dirty="0">
                <a:solidFill>
                  <a:schemeClr val="tx2"/>
                </a:solidFill>
                <a:latin typeface="Arial"/>
                <a:ea typeface="Arial"/>
                <a:cs typeface="Arial"/>
                <a:sym typeface="Arial"/>
              </a:rPr>
              <a:t> draws a logical conclusion from specific facts. It depends on drawing inferences from particular cases to support a generalization or claim. Many of our everyday conclusions are based on inductive reasoning. For example, if three people whose judgment you respect tell you that a particular movie is worth seeing, you'll conclude that the movie is most likely something you'll enjoy. It might even be worth the $8.50 ticket (not counting the popcorn and soda).</a:t>
            </a:r>
          </a:p>
          <a:p>
            <a:pPr lvl="0" rtl="0">
              <a:lnSpc>
                <a:spcPct val="109090"/>
              </a:lnSpc>
              <a:spcBef>
                <a:spcPts val="800"/>
              </a:spcBef>
              <a:spcAft>
                <a:spcPts val="800"/>
              </a:spcAft>
              <a:buClr>
                <a:schemeClr val="dk2"/>
              </a:buClr>
              <a:buSzPct val="78571"/>
              <a:buFont typeface="Arial"/>
              <a:buNone/>
            </a:pPr>
            <a:r>
              <a:rPr lang="en" sz="1600" dirty="0">
                <a:solidFill>
                  <a:schemeClr val="tx2"/>
                </a:solidFill>
                <a:latin typeface="Arial"/>
                <a:ea typeface="Arial"/>
                <a:cs typeface="Arial"/>
                <a:sym typeface="Arial"/>
              </a:rPr>
              <a:t>Therefore, the success of an essay built inductively depends on the strength of your examples. When it comes to examples in argumentation, more is often better, but space is always a consideration. As a result, you're better off presenting a handful of examples in detail than a pile of proof without much backing. When in doubt, stick with the magical number three: introduction, three examples, conclusion. This gives you a balanced, five-paragraph essay or letter and meets reader expectations.</a:t>
            </a:r>
          </a:p>
          <a:p>
            <a:endParaRPr lang="en" sz="1400" dirty="0">
              <a:solidFill>
                <a:schemeClr val="tx2"/>
              </a:solidFill>
              <a:latin typeface="Arial"/>
              <a:ea typeface="Arial"/>
              <a:cs typeface="Arial"/>
              <a:sym typeface="Arial"/>
            </a:endParaRPr>
          </a:p>
          <a:p>
            <a:endParaRPr lang="en" sz="14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http://www.infoplease.com/cig/writing-well/b-c-appeal-to-reason.html#ixzz2mV2q4rVC</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buNone/>
            </a:pPr>
            <a:r>
              <a:rPr lang="en"/>
              <a:t>A + B = C; APPEAL TO REASON (LOGOS)</a:t>
            </a:r>
          </a:p>
        </p:txBody>
      </p:sp>
      <p:sp>
        <p:nvSpPr>
          <p:cNvPr id="111" name="Shape 111"/>
          <p:cNvSpPr txBox="1">
            <a:spLocks noGrp="1"/>
          </p:cNvSpPr>
          <p:nvPr>
            <p:ph type="body" idx="1"/>
          </p:nvPr>
        </p:nvSpPr>
        <p:spPr>
          <a:xfrm>
            <a:off x="69975" y="839750"/>
            <a:ext cx="9018600" cy="3754800"/>
          </a:xfrm>
          <a:prstGeom prst="rect">
            <a:avLst/>
          </a:prstGeom>
        </p:spPr>
        <p:txBody>
          <a:bodyPr lIns="91425" tIns="91425" rIns="91425" bIns="91425" anchor="t" anchorCtr="0">
            <a:noAutofit/>
          </a:bodyPr>
          <a:lstStyle/>
          <a:p>
            <a:pPr lvl="0" rtl="0">
              <a:lnSpc>
                <a:spcPct val="115000"/>
              </a:lnSpc>
              <a:spcBef>
                <a:spcPts val="800"/>
              </a:spcBef>
              <a:spcAft>
                <a:spcPts val="400"/>
              </a:spcAft>
              <a:buClr>
                <a:schemeClr val="dk2"/>
              </a:buClr>
              <a:buSzPct val="91666"/>
              <a:buFont typeface="Arial"/>
              <a:buNone/>
            </a:pPr>
            <a:r>
              <a:rPr lang="en" sz="1800" b="1" dirty="0">
                <a:solidFill>
                  <a:schemeClr val="tx2"/>
                </a:solidFill>
                <a:latin typeface="Arial"/>
                <a:ea typeface="Arial"/>
                <a:cs typeface="Arial"/>
                <a:sym typeface="Arial"/>
              </a:rPr>
              <a:t>General to Specific: Deductive Reasoning</a:t>
            </a:r>
          </a:p>
          <a:p>
            <a:pPr lvl="0" rtl="0">
              <a:lnSpc>
                <a:spcPct val="109090"/>
              </a:lnSpc>
              <a:spcBef>
                <a:spcPts val="800"/>
              </a:spcBef>
              <a:spcAft>
                <a:spcPts val="800"/>
              </a:spcAft>
              <a:buClr>
                <a:schemeClr val="dk2"/>
              </a:buClr>
              <a:buSzPct val="91666"/>
              <a:buFont typeface="Arial"/>
              <a:buNone/>
            </a:pPr>
            <a:r>
              <a:rPr lang="en" sz="1800" i="1" dirty="0">
                <a:solidFill>
                  <a:schemeClr val="tx2"/>
                </a:solidFill>
                <a:latin typeface="Arial"/>
                <a:ea typeface="Arial"/>
                <a:cs typeface="Arial"/>
                <a:sym typeface="Arial"/>
              </a:rPr>
              <a:t>Deductive reasoning</a:t>
            </a:r>
            <a:r>
              <a:rPr lang="en" sz="1800" dirty="0">
                <a:solidFill>
                  <a:schemeClr val="tx2"/>
                </a:solidFill>
                <a:latin typeface="Arial"/>
                <a:ea typeface="Arial"/>
                <a:cs typeface="Arial"/>
                <a:sym typeface="Arial"/>
              </a:rPr>
              <a:t> moves in the opposite direction, from a general premise to particular conclusions. Sometimes, it depends on a logical structure called a </a:t>
            </a:r>
            <a:r>
              <a:rPr lang="en" sz="1800" i="1" dirty="0">
                <a:solidFill>
                  <a:schemeClr val="tx2"/>
                </a:solidFill>
                <a:latin typeface="Arial"/>
                <a:ea typeface="Arial"/>
                <a:cs typeface="Arial"/>
                <a:sym typeface="Arial"/>
              </a:rPr>
              <a:t>syllogism</a:t>
            </a:r>
            <a:r>
              <a:rPr lang="en" sz="1800" dirty="0">
                <a:solidFill>
                  <a:schemeClr val="tx2"/>
                </a:solidFill>
                <a:latin typeface="Arial"/>
                <a:ea typeface="Arial"/>
                <a:cs typeface="Arial"/>
                <a:sym typeface="Arial"/>
              </a:rPr>
              <a:t>. Here's an example:</a:t>
            </a:r>
          </a:p>
          <a:p>
            <a:pPr marL="457200" lvl="0" indent="-304800" rtl="0">
              <a:lnSpc>
                <a:spcPct val="115000"/>
              </a:lnSpc>
              <a:spcBef>
                <a:spcPts val="0"/>
              </a:spcBef>
              <a:buClr>
                <a:srgbClr val="000000"/>
              </a:buClr>
              <a:buSzPct val="166666"/>
              <a:buFont typeface="Arial"/>
              <a:buChar char="•"/>
            </a:pPr>
            <a:r>
              <a:rPr lang="en" sz="1800" dirty="0" smtClean="0">
                <a:solidFill>
                  <a:schemeClr val="tx2"/>
                </a:solidFill>
                <a:latin typeface="Arial"/>
                <a:ea typeface="Arial"/>
                <a:cs typeface="Arial"/>
                <a:sym typeface="Arial"/>
              </a:rPr>
              <a:t>Major </a:t>
            </a:r>
            <a:r>
              <a:rPr lang="en" sz="1800" dirty="0">
                <a:solidFill>
                  <a:schemeClr val="tx2"/>
                </a:solidFill>
                <a:latin typeface="Arial"/>
                <a:ea typeface="Arial"/>
                <a:cs typeface="Arial"/>
                <a:sym typeface="Arial"/>
              </a:rPr>
              <a:t>premise: All men are mortal.</a:t>
            </a:r>
          </a:p>
          <a:p>
            <a:pPr marL="457200" lvl="0" indent="-3048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Minor premise: Herman is a man.</a:t>
            </a:r>
          </a:p>
          <a:p>
            <a:pPr marL="457200" lvl="0" indent="-304800" rtl="0">
              <a:lnSpc>
                <a:spcPct val="115000"/>
              </a:lnSpc>
              <a:spcBef>
                <a:spcPts val="0"/>
              </a:spcBef>
              <a:buClr>
                <a:srgbClr val="000000"/>
              </a:buClr>
              <a:buSzPct val="166666"/>
              <a:buFont typeface="Arial"/>
              <a:buChar char="•"/>
            </a:pPr>
            <a:r>
              <a:rPr lang="en" sz="1800" dirty="0">
                <a:solidFill>
                  <a:schemeClr val="tx2"/>
                </a:solidFill>
                <a:latin typeface="Arial"/>
                <a:ea typeface="Arial"/>
                <a:cs typeface="Arial"/>
                <a:sym typeface="Arial"/>
              </a:rPr>
              <a:t>Conclusion: Therefore, Herman is mortal.</a:t>
            </a:r>
          </a:p>
          <a:p>
            <a:pPr lvl="0" rtl="0">
              <a:lnSpc>
                <a:spcPct val="109090"/>
              </a:lnSpc>
              <a:spcBef>
                <a:spcPts val="800"/>
              </a:spcBef>
              <a:spcAft>
                <a:spcPts val="800"/>
              </a:spcAft>
              <a:buClr>
                <a:schemeClr val="dk2"/>
              </a:buClr>
              <a:buSzPct val="91666"/>
              <a:buFont typeface="Arial"/>
              <a:buNone/>
            </a:pPr>
            <a:r>
              <a:rPr lang="en" sz="1800" dirty="0">
                <a:solidFill>
                  <a:schemeClr val="tx2"/>
                </a:solidFill>
                <a:latin typeface="Arial"/>
                <a:ea typeface="Arial"/>
                <a:cs typeface="Arial"/>
                <a:sym typeface="Arial"/>
              </a:rPr>
              <a:t>If you accept the major premise that all men will eventually kick the bucket and the minor premise that Herman is a man, then you have to accept the conclusion. Most written arguments collapse because the major premise isn't true. The rest of the argument, built on a rickety frame, is bound to crash. </a:t>
            </a:r>
          </a:p>
          <a:p>
            <a:endParaRPr lang="en" sz="1200" dirty="0">
              <a:solidFill>
                <a:schemeClr val="tx2"/>
              </a:solidFill>
              <a:latin typeface="Arial"/>
              <a:ea typeface="Arial"/>
              <a:cs typeface="Arial"/>
              <a:sym typeface="Arial"/>
            </a:endParaRPr>
          </a:p>
          <a:p>
            <a:pPr>
              <a:buNone/>
            </a:pPr>
            <a:r>
              <a:rPr lang="en" sz="1000" dirty="0">
                <a:solidFill>
                  <a:schemeClr val="tx2"/>
                </a:solidFill>
                <a:latin typeface="Arial"/>
                <a:ea typeface="Arial"/>
                <a:cs typeface="Arial"/>
                <a:sym typeface="Arial"/>
              </a:rPr>
              <a:t>Read more: </a:t>
            </a:r>
            <a:r>
              <a:rPr lang="en" sz="1000" dirty="0">
                <a:solidFill>
                  <a:schemeClr val="tx2"/>
                </a:solidFill>
                <a:latin typeface="Arial"/>
                <a:ea typeface="Arial"/>
                <a:cs typeface="Arial"/>
                <a:sym typeface="Arial"/>
                <a:hlinkClick r:id="rId3"/>
              </a:rPr>
              <a:t>Writing Well: A + B = C: Appeal to Reason | Infoplease.com</a:t>
            </a:r>
            <a:r>
              <a:rPr lang="en" sz="1000" dirty="0">
                <a:solidFill>
                  <a:schemeClr val="tx2"/>
                </a:solidFill>
                <a:latin typeface="Arial"/>
                <a:ea typeface="Arial"/>
                <a:cs typeface="Arial"/>
                <a:sym typeface="Arial"/>
              </a:rPr>
              <a:t> </a:t>
            </a:r>
            <a:r>
              <a:rPr lang="en" sz="1000" dirty="0">
                <a:solidFill>
                  <a:schemeClr val="tx2"/>
                </a:solidFill>
                <a:latin typeface="Arial"/>
                <a:ea typeface="Arial"/>
                <a:cs typeface="Arial"/>
                <a:sym typeface="Arial"/>
                <a:hlinkClick r:id="rId3"/>
              </a:rPr>
              <a:t>http://www.infoplease.com/cig/writing-well/b-c-appeal-to-reason.html#ixzz2mV37vnZ8</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2734</Words>
  <Application>Microsoft Office PowerPoint</Application>
  <PresentationFormat>On-screen Show (16:9)</PresentationFormat>
  <Paragraphs>186</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friendly</vt:lpstr>
      <vt:lpstr>WHY NOT SEE IT MY WAY?</vt:lpstr>
      <vt:lpstr>LEARNING TARGETS</vt:lpstr>
      <vt:lpstr>WHY NOT SEE IT MY WAY?</vt:lpstr>
      <vt:lpstr>IT WON’T BE GREEK TO YOU</vt:lpstr>
      <vt:lpstr>A + B = C; APPEAL TO REASON (LOGOS)</vt:lpstr>
      <vt:lpstr>A + B = C; APPEAL TO REASON (LOGOS)</vt:lpstr>
      <vt:lpstr>A + B = C; APPEAL TO REASON (LOGOS)</vt:lpstr>
      <vt:lpstr>A + B = C; APPEAL TO REASON (LOGOS)</vt:lpstr>
      <vt:lpstr>A + B = C; APPEAL TO REASON (LOGOS)</vt:lpstr>
      <vt:lpstr>A + B = C; APPEAL TO REASON (LOGOS)</vt:lpstr>
      <vt:lpstr>A + B = C; APPEAL TO REASON (LOGOS)</vt:lpstr>
      <vt:lpstr>TAKE THE HIGH ROAD: the appeal to ethics (ETHOS)</vt:lpstr>
      <vt:lpstr>TAKE THE HIGH ROAD: the appeal to ethics (ETHOS)</vt:lpstr>
      <vt:lpstr>TUG THE HEARTSTRINGS: appeal to emotions (PATHOS)</vt:lpstr>
      <vt:lpstr>TUG THE HEARTSTRINGS: appeal to emotions (PATHOS)</vt:lpstr>
      <vt:lpstr>TUG THE HEARTSTRINGS: appeal to emotions (PATHOS)</vt:lpstr>
      <vt:lpstr>THE MOMENT OF TRUTH</vt:lpstr>
      <vt:lpstr>EXEMPLAR ESSAY</vt:lpstr>
      <vt:lpstr>MY WAY OR THE HIGHWAY: Acknowledging the Opposition</vt:lpstr>
      <vt:lpstr>MY WAY OR THE HIGHWAY: Acknowledging the Opposition</vt:lpstr>
      <vt:lpstr>MY WAY OR THE HIGHWAY: Acknowledging the Opposition</vt:lpstr>
      <vt:lpstr>MY WAY OR THE HIGHWAY: Acknowledging the Opposition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NOT SEE IT MY WAY?</dc:title>
  <dc:creator>Terri</dc:creator>
  <cp:lastModifiedBy>tbowman</cp:lastModifiedBy>
  <cp:revision>13</cp:revision>
  <dcterms:modified xsi:type="dcterms:W3CDTF">2013-12-05T19:21:14Z</dcterms:modified>
</cp:coreProperties>
</file>